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1"/>
  </p:notesMasterIdLst>
  <p:sldIdLst>
    <p:sldId id="256" r:id="rId2"/>
    <p:sldId id="285" r:id="rId3"/>
    <p:sldId id="266" r:id="rId4"/>
    <p:sldId id="286" r:id="rId5"/>
    <p:sldId id="261" r:id="rId6"/>
    <p:sldId id="288" r:id="rId7"/>
    <p:sldId id="269" r:id="rId8"/>
    <p:sldId id="287" r:id="rId9"/>
    <p:sldId id="273" r:id="rId10"/>
    <p:sldId id="296" r:id="rId11"/>
    <p:sldId id="264" r:id="rId12"/>
    <p:sldId id="293" r:id="rId13"/>
    <p:sldId id="263" r:id="rId14"/>
    <p:sldId id="289" r:id="rId15"/>
    <p:sldId id="291" r:id="rId16"/>
    <p:sldId id="290" r:id="rId17"/>
    <p:sldId id="295" r:id="rId18"/>
    <p:sldId id="265" r:id="rId19"/>
    <p:sldId id="297" r:id="rId20"/>
    <p:sldId id="298" r:id="rId21"/>
    <p:sldId id="308" r:id="rId22"/>
    <p:sldId id="294" r:id="rId23"/>
    <p:sldId id="299" r:id="rId24"/>
    <p:sldId id="304" r:id="rId25"/>
    <p:sldId id="303" r:id="rId26"/>
    <p:sldId id="307" r:id="rId27"/>
    <p:sldId id="306" r:id="rId28"/>
    <p:sldId id="301" r:id="rId29"/>
    <p:sldId id="300"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Lora" panose="020B0604020202020204" charset="0"/>
      <p:regular r:id="rId36"/>
      <p:bold r:id="rId37"/>
      <p:italic r:id="rId38"/>
      <p:boldItalic r:id="rId39"/>
    </p:embeddedFont>
    <p:embeddedFont>
      <p:font typeface="Quattrocento Sans"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5EFD6A-0208-4B81-9B6A-592D81E67F55}">
  <a:tblStyle styleId="{415EFD6A-0208-4B81-9B6A-592D81E67F5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file:///D:\_Google%20Drive%20backup\19032018\&#1052;&#1086;&#1081;%20&#1076;&#1080;&#1089;&#1082;\_Mining%202016\personal%20docs\Maltsev\DOCS\2018\Equity%20Shares%20and%20coin%20Graph%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'Oll Resources'!$B$25</c:f>
              <c:strCache>
                <c:ptCount val="1"/>
                <c:pt idx="0">
                  <c:v>Nzima deposit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numRef>
              <c:f>'Oll Resources'!$D$24:$G$24</c:f>
              <c:numCache>
                <c:formatCode>General</c:formatCode>
                <c:ptCount val="4"/>
                <c:pt idx="0">
                  <c:v>2014</c:v>
                </c:pt>
                <c:pt idx="1">
                  <c:v>2017</c:v>
                </c:pt>
                <c:pt idx="2">
                  <c:v>2020</c:v>
                </c:pt>
                <c:pt idx="3">
                  <c:v>2022</c:v>
                </c:pt>
              </c:numCache>
            </c:numRef>
          </c:cat>
          <c:val>
            <c:numRef>
              <c:f>'Oll Resources'!$D$25:$G$25</c:f>
              <c:numCache>
                <c:formatCode>General</c:formatCode>
                <c:ptCount val="4"/>
                <c:pt idx="0">
                  <c:v>280</c:v>
                </c:pt>
                <c:pt idx="1">
                  <c:v>552</c:v>
                </c:pt>
                <c:pt idx="2">
                  <c:v>836.01286173633434</c:v>
                </c:pt>
                <c:pt idx="3" formatCode="0">
                  <c:v>2347.2668810289388</c:v>
                </c:pt>
              </c:numCache>
            </c:numRef>
          </c:val>
          <c:extLst>
            <c:ext xmlns:c16="http://schemas.microsoft.com/office/drawing/2014/chart" uri="{C3380CC4-5D6E-409C-BE32-E72D297353CC}">
              <c16:uniqueId val="{00000000-D2C1-4D2C-B94C-289EBF410C57}"/>
            </c:ext>
          </c:extLst>
        </c:ser>
        <c:ser>
          <c:idx val="1"/>
          <c:order val="1"/>
          <c:tx>
            <c:strRef>
              <c:f>'Oll Resources'!$B$26</c:f>
              <c:strCache>
                <c:ptCount val="1"/>
                <c:pt idx="0">
                  <c:v>Kangouela East deposit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numRef>
              <c:f>'Oll Resources'!$D$24:$G$24</c:f>
              <c:numCache>
                <c:formatCode>General</c:formatCode>
                <c:ptCount val="4"/>
                <c:pt idx="0">
                  <c:v>2014</c:v>
                </c:pt>
                <c:pt idx="1">
                  <c:v>2017</c:v>
                </c:pt>
                <c:pt idx="2">
                  <c:v>2020</c:v>
                </c:pt>
                <c:pt idx="3">
                  <c:v>2022</c:v>
                </c:pt>
              </c:numCache>
            </c:numRef>
          </c:cat>
          <c:val>
            <c:numRef>
              <c:f>'Oll Resources'!$D$26:$G$26</c:f>
              <c:numCache>
                <c:formatCode>General</c:formatCode>
                <c:ptCount val="4"/>
                <c:pt idx="0">
                  <c:v>244</c:v>
                </c:pt>
                <c:pt idx="1">
                  <c:v>436</c:v>
                </c:pt>
                <c:pt idx="2">
                  <c:v>578.77813504823143</c:v>
                </c:pt>
                <c:pt idx="3" formatCode="0">
                  <c:v>2540.1929260450161</c:v>
                </c:pt>
              </c:numCache>
            </c:numRef>
          </c:val>
          <c:extLst>
            <c:ext xmlns:c16="http://schemas.microsoft.com/office/drawing/2014/chart" uri="{C3380CC4-5D6E-409C-BE32-E72D297353CC}">
              <c16:uniqueId val="{00000001-D2C1-4D2C-B94C-289EBF410C57}"/>
            </c:ext>
          </c:extLst>
        </c:ser>
        <c:ser>
          <c:idx val="2"/>
          <c:order val="2"/>
          <c:tx>
            <c:strRef>
              <c:f>'Oll Resources'!$B$27</c:f>
              <c:strCache>
                <c:ptCount val="1"/>
                <c:pt idx="0">
                  <c:v>Paramangui  permit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numRef>
              <c:f>'Oll Resources'!$D$24:$G$24</c:f>
              <c:numCache>
                <c:formatCode>General</c:formatCode>
                <c:ptCount val="4"/>
                <c:pt idx="0">
                  <c:v>2014</c:v>
                </c:pt>
                <c:pt idx="1">
                  <c:v>2017</c:v>
                </c:pt>
                <c:pt idx="2">
                  <c:v>2020</c:v>
                </c:pt>
                <c:pt idx="3">
                  <c:v>2022</c:v>
                </c:pt>
              </c:numCache>
            </c:numRef>
          </c:cat>
          <c:val>
            <c:numRef>
              <c:f>'Oll Resources'!$D$27:$G$27</c:f>
              <c:numCache>
                <c:formatCode>General</c:formatCode>
                <c:ptCount val="4"/>
                <c:pt idx="0">
                  <c:v>125</c:v>
                </c:pt>
                <c:pt idx="1">
                  <c:v>125</c:v>
                </c:pt>
                <c:pt idx="2">
                  <c:v>418.00643086816717</c:v>
                </c:pt>
                <c:pt idx="3" formatCode="0">
                  <c:v>1350.4823151125402</c:v>
                </c:pt>
              </c:numCache>
            </c:numRef>
          </c:val>
          <c:extLst>
            <c:ext xmlns:c16="http://schemas.microsoft.com/office/drawing/2014/chart" uri="{C3380CC4-5D6E-409C-BE32-E72D297353CC}">
              <c16:uniqueId val="{00000002-D2C1-4D2C-B94C-289EBF410C57}"/>
            </c:ext>
          </c:extLst>
        </c:ser>
        <c:ser>
          <c:idx val="3"/>
          <c:order val="3"/>
          <c:tx>
            <c:strRef>
              <c:f>'Oll Resources'!$B$28</c:f>
              <c:strCache>
                <c:ptCount val="1"/>
                <c:pt idx="0">
                  <c:v>Faralako North  permit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numRef>
              <c:f>'Oll Resources'!$D$24:$G$24</c:f>
              <c:numCache>
                <c:formatCode>General</c:formatCode>
                <c:ptCount val="4"/>
                <c:pt idx="0">
                  <c:v>2014</c:v>
                </c:pt>
                <c:pt idx="1">
                  <c:v>2017</c:v>
                </c:pt>
                <c:pt idx="2">
                  <c:v>2020</c:v>
                </c:pt>
                <c:pt idx="3">
                  <c:v>2022</c:v>
                </c:pt>
              </c:numCache>
            </c:numRef>
          </c:cat>
          <c:val>
            <c:numRef>
              <c:f>'Oll Resources'!$D$28:$G$28</c:f>
              <c:numCache>
                <c:formatCode>General</c:formatCode>
                <c:ptCount val="4"/>
                <c:pt idx="0">
                  <c:v>116</c:v>
                </c:pt>
                <c:pt idx="1">
                  <c:v>116</c:v>
                </c:pt>
                <c:pt idx="2">
                  <c:v>160.77170418006432</c:v>
                </c:pt>
                <c:pt idx="3" formatCode="0">
                  <c:v>771.70418006430862</c:v>
                </c:pt>
              </c:numCache>
            </c:numRef>
          </c:val>
          <c:extLst>
            <c:ext xmlns:c16="http://schemas.microsoft.com/office/drawing/2014/chart" uri="{C3380CC4-5D6E-409C-BE32-E72D297353CC}">
              <c16:uniqueId val="{00000003-D2C1-4D2C-B94C-289EBF410C57}"/>
            </c:ext>
          </c:extLst>
        </c:ser>
        <c:dLbls>
          <c:showLegendKey val="0"/>
          <c:showVal val="0"/>
          <c:showCatName val="0"/>
          <c:showSerName val="0"/>
          <c:showPercent val="0"/>
          <c:showBubbleSize val="0"/>
        </c:dLbls>
        <c:gapWidth val="150"/>
        <c:shape val="cylinder"/>
        <c:axId val="246020352"/>
        <c:axId val="246104448"/>
        <c:axId val="0"/>
      </c:bar3DChart>
      <c:catAx>
        <c:axId val="246020352"/>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Year</a:t>
                </a:r>
                <a:endParaRPr lang="ru-RU"/>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46104448"/>
        <c:crosses val="autoZero"/>
        <c:auto val="1"/>
        <c:lblAlgn val="ctr"/>
        <c:lblOffset val="100"/>
        <c:noMultiLvlLbl val="0"/>
      </c:catAx>
      <c:valAx>
        <c:axId val="246104448"/>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ResourCes and reserves, kOz</a:t>
                </a:r>
                <a:endParaRPr lang="ru-RU"/>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46020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200" dirty="0">
                <a:latin typeface="Quattrocento Sans" panose="020B0604020202020204" charset="0"/>
              </a:rPr>
              <a:t>Projections, </a:t>
            </a:r>
            <a:r>
              <a:rPr lang="en-US" sz="1200" dirty="0" err="1">
                <a:latin typeface="Quattrocento Sans" panose="020B0604020202020204" charset="0"/>
              </a:rPr>
              <a:t>Kanguela</a:t>
            </a:r>
            <a:r>
              <a:rPr lang="en-US" sz="1200" dirty="0">
                <a:latin typeface="Quattrocento Sans" panose="020B0604020202020204" charset="0"/>
              </a:rPr>
              <a:t> East property</a:t>
            </a:r>
          </a:p>
          <a:p>
            <a:pPr>
              <a:defRPr/>
            </a:pPr>
            <a:r>
              <a:rPr lang="en-US" sz="1200" dirty="0">
                <a:latin typeface="Quattrocento Sans" panose="020B0604020202020204" charset="0"/>
              </a:rPr>
              <a:t> (investment $ 3 000 000)</a:t>
            </a:r>
            <a:endParaRPr lang="ru-RU" sz="1200" dirty="0"/>
          </a:p>
        </c:rich>
      </c:tx>
      <c:layout>
        <c:manualLayout>
          <c:xMode val="edge"/>
          <c:yMode val="edge"/>
          <c:x val="0.21499801304128596"/>
          <c:y val="8.6819558755706523E-3"/>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872318900593536"/>
          <c:y val="0.10079631152198747"/>
          <c:w val="0.89783440566408967"/>
          <c:h val="0.77821881853809372"/>
        </c:manualLayout>
      </c:layout>
      <c:bar3DChart>
        <c:barDir val="col"/>
        <c:grouping val="clustered"/>
        <c:varyColors val="0"/>
        <c:ser>
          <c:idx val="0"/>
          <c:order val="0"/>
          <c:tx>
            <c:v>Working Capital</c:v>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'Structure of capital'!$B$2:$E$2</c:f>
              <c:strCache>
                <c:ptCount val="4"/>
                <c:pt idx="0">
                  <c:v>1st year</c:v>
                </c:pt>
                <c:pt idx="1">
                  <c:v>2nd year</c:v>
                </c:pt>
                <c:pt idx="2">
                  <c:v>3rd year</c:v>
                </c:pt>
                <c:pt idx="3">
                  <c:v>4th year</c:v>
                </c:pt>
              </c:strCache>
            </c:strRef>
          </c:cat>
          <c:val>
            <c:numRef>
              <c:f>'Structure of capital'!$B$3:$E$3</c:f>
              <c:numCache>
                <c:formatCode>#,##0</c:formatCode>
                <c:ptCount val="4"/>
                <c:pt idx="0">
                  <c:v>776.45833333333394</c:v>
                </c:pt>
                <c:pt idx="1">
                  <c:v>1673.6629200268824</c:v>
                </c:pt>
                <c:pt idx="2">
                  <c:v>3031.8422983870973</c:v>
                </c:pt>
                <c:pt idx="3">
                  <c:v>3817.4931854838719</c:v>
                </c:pt>
              </c:numCache>
            </c:numRef>
          </c:val>
          <c:extLst>
            <c:ext xmlns:c16="http://schemas.microsoft.com/office/drawing/2014/chart" uri="{C3380CC4-5D6E-409C-BE32-E72D297353CC}">
              <c16:uniqueId val="{00000000-9C52-4642-89D2-F6D5075D9DD7}"/>
            </c:ext>
          </c:extLst>
        </c:ser>
        <c:ser>
          <c:idx val="1"/>
          <c:order val="1"/>
          <c:tx>
            <c:strRef>
              <c:f>'Structure of capital'!$A$4</c:f>
              <c:strCache>
                <c:ptCount val="1"/>
                <c:pt idx="0">
                  <c:v>Fix assets</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'Structure of capital'!$B$2:$E$2</c:f>
              <c:strCache>
                <c:ptCount val="4"/>
                <c:pt idx="0">
                  <c:v>1st year</c:v>
                </c:pt>
                <c:pt idx="1">
                  <c:v>2nd year</c:v>
                </c:pt>
                <c:pt idx="2">
                  <c:v>3rd year</c:v>
                </c:pt>
                <c:pt idx="3">
                  <c:v>4th year</c:v>
                </c:pt>
              </c:strCache>
            </c:strRef>
          </c:cat>
          <c:val>
            <c:numRef>
              <c:f>'Structure of capital'!$B$4:$E$4</c:f>
              <c:numCache>
                <c:formatCode>#,##0</c:formatCode>
                <c:ptCount val="4"/>
                <c:pt idx="0">
                  <c:v>3100</c:v>
                </c:pt>
                <c:pt idx="1">
                  <c:v>5200</c:v>
                </c:pt>
                <c:pt idx="2">
                  <c:v>9600</c:v>
                </c:pt>
                <c:pt idx="3">
                  <c:v>9600</c:v>
                </c:pt>
              </c:numCache>
            </c:numRef>
          </c:val>
          <c:extLst>
            <c:ext xmlns:c16="http://schemas.microsoft.com/office/drawing/2014/chart" uri="{C3380CC4-5D6E-409C-BE32-E72D297353CC}">
              <c16:uniqueId val="{00000001-9C52-4642-89D2-F6D5075D9DD7}"/>
            </c:ext>
          </c:extLst>
        </c:ser>
        <c:ser>
          <c:idx val="2"/>
          <c:order val="2"/>
          <c:tx>
            <c:v>Production</c:v>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'Structure of capital'!$B$2:$E$2</c:f>
              <c:strCache>
                <c:ptCount val="4"/>
                <c:pt idx="0">
                  <c:v>1st year</c:v>
                </c:pt>
                <c:pt idx="1">
                  <c:v>2nd year</c:v>
                </c:pt>
                <c:pt idx="2">
                  <c:v>3rd year</c:v>
                </c:pt>
                <c:pt idx="3">
                  <c:v>4th year</c:v>
                </c:pt>
              </c:strCache>
            </c:strRef>
          </c:cat>
          <c:val>
            <c:numRef>
              <c:f>'Structure of capital'!$B$5:$E$5</c:f>
              <c:numCache>
                <c:formatCode>#,##0</c:formatCode>
                <c:ptCount val="4"/>
                <c:pt idx="0">
                  <c:v>1606.7540322580644</c:v>
                </c:pt>
                <c:pt idx="1">
                  <c:v>6573.0846774193551</c:v>
                </c:pt>
                <c:pt idx="2">
                  <c:v>15149.395161290324</c:v>
                </c:pt>
                <c:pt idx="3">
                  <c:v>23788.306451612905</c:v>
                </c:pt>
              </c:numCache>
            </c:numRef>
          </c:val>
          <c:extLst>
            <c:ext xmlns:c16="http://schemas.microsoft.com/office/drawing/2014/chart" uri="{C3380CC4-5D6E-409C-BE32-E72D297353CC}">
              <c16:uniqueId val="{00000002-9C52-4642-89D2-F6D5075D9DD7}"/>
            </c:ext>
          </c:extLst>
        </c:ser>
        <c:ser>
          <c:idx val="3"/>
          <c:order val="3"/>
          <c:tx>
            <c:strRef>
              <c:f>'Structure of capital'!$A$6</c:f>
              <c:strCache>
                <c:ptCount val="1"/>
                <c:pt idx="0">
                  <c:v>Exploration</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'Structure of capital'!$B$6:$E$6</c:f>
              <c:numCache>
                <c:formatCode>#,##0</c:formatCode>
                <c:ptCount val="4"/>
                <c:pt idx="0">
                  <c:v>200</c:v>
                </c:pt>
                <c:pt idx="1">
                  <c:v>400</c:v>
                </c:pt>
                <c:pt idx="2">
                  <c:v>700</c:v>
                </c:pt>
                <c:pt idx="3">
                  <c:v>700</c:v>
                </c:pt>
              </c:numCache>
            </c:numRef>
          </c:val>
          <c:extLst>
            <c:ext xmlns:c16="http://schemas.microsoft.com/office/drawing/2014/chart" uri="{C3380CC4-5D6E-409C-BE32-E72D297353CC}">
              <c16:uniqueId val="{00000003-9C52-4642-89D2-F6D5075D9DD7}"/>
            </c:ext>
          </c:extLst>
        </c:ser>
        <c:dLbls>
          <c:showLegendKey val="0"/>
          <c:showVal val="0"/>
          <c:showCatName val="0"/>
          <c:showSerName val="0"/>
          <c:showPercent val="0"/>
          <c:showBubbleSize val="0"/>
        </c:dLbls>
        <c:gapWidth val="150"/>
        <c:shape val="cylinder"/>
        <c:axId val="157363200"/>
        <c:axId val="157364992"/>
        <c:axId val="0"/>
      </c:bar3DChart>
      <c:catAx>
        <c:axId val="1573632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85000"/>
                  </a:schemeClr>
                </a:solidFill>
                <a:latin typeface="Quattrocento Sans" panose="020B0604020202020204" charset="0"/>
                <a:ea typeface="+mn-ea"/>
                <a:cs typeface="+mn-cs"/>
              </a:defRPr>
            </a:pPr>
            <a:endParaRPr lang="en-US"/>
          </a:p>
        </c:txPr>
        <c:crossAx val="157364992"/>
        <c:crosses val="autoZero"/>
        <c:auto val="1"/>
        <c:lblAlgn val="ctr"/>
        <c:lblOffset val="100"/>
        <c:noMultiLvlLbl val="0"/>
      </c:catAx>
      <c:valAx>
        <c:axId val="157364992"/>
        <c:scaling>
          <c:orientation val="minMax"/>
          <c:max val="25000"/>
        </c:scaling>
        <c:delete val="0"/>
        <c:axPos val="l"/>
        <c:majorGridlines>
          <c:spPr>
            <a:ln w="9525" cap="flat" cmpd="sng" algn="ctr">
              <a:solidFill>
                <a:schemeClr val="dk1">
                  <a:lumMod val="50000"/>
                  <a:lumOff val="50000"/>
                </a:schemeClr>
              </a:solidFill>
              <a:round/>
            </a:ln>
            <a:effectLst/>
          </c:spPr>
        </c:majorGridlines>
        <c:title>
          <c:tx>
            <c:rich>
              <a:bodyPr rot="0" spcFirstLastPara="1" vertOverflow="ellipsis" wrap="square" anchor="b" anchorCtr="1"/>
              <a:lstStyle/>
              <a:p>
                <a:pPr>
                  <a:defRPr sz="1197" b="1" i="0" u="none" strike="noStrike" kern="1200" cap="all" baseline="0">
                    <a:solidFill>
                      <a:schemeClr val="lt1">
                        <a:lumMod val="85000"/>
                      </a:schemeClr>
                    </a:solidFill>
                    <a:latin typeface="+mn-lt"/>
                    <a:ea typeface="+mn-ea"/>
                    <a:cs typeface="+mn-cs"/>
                  </a:defRPr>
                </a:pPr>
                <a:r>
                  <a:rPr lang="en-US" sz="600" dirty="0"/>
                  <a:t>Th.</a:t>
                </a:r>
              </a:p>
              <a:p>
                <a:pPr>
                  <a:defRPr/>
                </a:pPr>
                <a:r>
                  <a:rPr lang="en-US" sz="600" dirty="0"/>
                  <a:t>$</a:t>
                </a:r>
                <a:endParaRPr lang="ru-RU" sz="600" dirty="0"/>
              </a:p>
            </c:rich>
          </c:tx>
          <c:layout>
            <c:manualLayout>
              <c:xMode val="edge"/>
              <c:yMode val="edge"/>
              <c:x val="1.3966480446927373E-2"/>
              <c:y val="3.0513600539746787E-2"/>
            </c:manualLayout>
          </c:layout>
          <c:overlay val="0"/>
          <c:spPr>
            <a:noFill/>
            <a:ln>
              <a:noFill/>
            </a:ln>
            <a:effectLst/>
          </c:spPr>
          <c:txPr>
            <a:bodyPr rot="0" spcFirstLastPara="1" vertOverflow="ellipsis" wrap="square" anchor="b"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85000"/>
                  </a:schemeClr>
                </a:solidFill>
                <a:latin typeface="Quattrocento Sans" panose="020B0604020202020204" charset="0"/>
                <a:ea typeface="+mn-ea"/>
                <a:cs typeface="+mn-cs"/>
              </a:defRPr>
            </a:pPr>
            <a:endParaRPr lang="en-US"/>
          </a:p>
        </c:txPr>
        <c:crossAx val="157363200"/>
        <c:crosses val="autoZero"/>
        <c:crossBetween val="between"/>
      </c:valAx>
      <c:spPr>
        <a:noFill/>
        <a:ln>
          <a:noFill/>
        </a:ln>
        <a:effectLst/>
      </c:spPr>
    </c:plotArea>
    <c:legend>
      <c:legendPos val="b"/>
      <c:layout>
        <c:manualLayout>
          <c:xMode val="edge"/>
          <c:yMode val="edge"/>
          <c:x val="4.3279153653279376E-2"/>
          <c:y val="0.90870398970670563"/>
          <c:w val="0.95672084634672061"/>
          <c:h val="5.683831502774552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lt1">
                  <a:lumMod val="85000"/>
                </a:schemeClr>
              </a:solidFill>
              <a:latin typeface="Quattrocento Sans" panose="020B060402020202020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100" baseline="0">
                <a:solidFill>
                  <a:sysClr val="window" lastClr="FFFFFF">
                    <a:lumMod val="95000"/>
                  </a:sysClr>
                </a:solidFill>
                <a:effectLst>
                  <a:outerShdw blurRad="50800" dist="38100" dir="5400000" algn="t" rotWithShape="0">
                    <a:prstClr val="black">
                      <a:alpha val="40000"/>
                    </a:prstClr>
                  </a:outerShdw>
                </a:effectLst>
                <a:latin typeface="+mn-lt"/>
                <a:ea typeface="+mn-ea"/>
                <a:cs typeface="+mn-cs"/>
              </a:defRPr>
            </a:pPr>
            <a:r>
              <a:rPr lang="en-US" sz="1800" b="1" i="0" baseline="0">
                <a:effectLst>
                  <a:outerShdw blurRad="50800" dist="38100" dir="5400000" algn="t" rotWithShape="0">
                    <a:srgbClr val="000000">
                      <a:alpha val="40000"/>
                    </a:srgbClr>
                  </a:outerShdw>
                </a:effectLst>
              </a:rPr>
              <a:t>Dynamics of Group Equity</a:t>
            </a:r>
            <a:endParaRPr lang="en-US">
              <a:effectLst/>
            </a:endParaRPr>
          </a:p>
        </c:rich>
      </c:tx>
      <c:layout>
        <c:manualLayout>
          <c:xMode val="edge"/>
          <c:yMode val="edge"/>
          <c:x val="0.2223483942779404"/>
          <c:y val="4.1514946378309048E-3"/>
        </c:manualLayout>
      </c:layout>
      <c:overlay val="0"/>
      <c:spPr>
        <a:noFill/>
        <a:ln>
          <a:noFill/>
        </a:ln>
        <a:effectLst/>
      </c:sp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Лист1!$A$11</c:f>
              <c:strCache>
                <c:ptCount val="1"/>
                <c:pt idx="0">
                  <c:v>Equity of FGG, kg of gold</c:v>
                </c:pt>
              </c:strCache>
            </c:strRef>
          </c:tx>
          <c:spPr>
            <a:solidFill>
              <a:srgbClr val="FFC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6.3041759953855036E-3"/>
                  <c:y val="-1.1396011396011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CF-4F31-8F79-096776A97A86}"/>
                </c:ext>
              </c:extLst>
            </c:dLbl>
            <c:dLbl>
              <c:idx val="1"/>
              <c:layout>
                <c:manualLayout>
                  <c:x val="1.3990018087117348E-2"/>
                  <c:y val="-1.6050345191999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CF-4F31-8F79-096776A97A86}"/>
                </c:ext>
              </c:extLst>
            </c:dLbl>
            <c:dLbl>
              <c:idx val="2"/>
              <c:layout>
                <c:manualLayout>
                  <c:x val="1.8192865788149538E-2"/>
                  <c:y val="-1.7601760176017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CF-4F31-8F79-096776A97A8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FF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Лист1!$B$11:$D$11</c:f>
              <c:numCache>
                <c:formatCode>#,##0</c:formatCode>
                <c:ptCount val="3"/>
                <c:pt idx="0">
                  <c:v>1314.2857142857142</c:v>
                </c:pt>
                <c:pt idx="1">
                  <c:v>5200</c:v>
                </c:pt>
                <c:pt idx="2">
                  <c:v>13000</c:v>
                </c:pt>
              </c:numCache>
            </c:numRef>
          </c:val>
          <c:shape val="cylinder"/>
          <c:extLst>
            <c:ext xmlns:c16="http://schemas.microsoft.com/office/drawing/2014/chart" uri="{C3380CC4-5D6E-409C-BE32-E72D297353CC}">
              <c16:uniqueId val="{00000003-01CF-4F31-8F79-096776A97A86}"/>
            </c:ext>
          </c:extLst>
        </c:ser>
        <c:dLbls>
          <c:showLegendKey val="0"/>
          <c:showVal val="1"/>
          <c:showCatName val="0"/>
          <c:showSerName val="0"/>
          <c:showPercent val="0"/>
          <c:showBubbleSize val="0"/>
        </c:dLbls>
        <c:gapWidth val="219"/>
        <c:shape val="box"/>
        <c:axId val="157404160"/>
        <c:axId val="157407488"/>
        <c:axId val="0"/>
        <c:extLst>
          <c:ext xmlns:c15="http://schemas.microsoft.com/office/drawing/2012/chart" uri="{02D57815-91ED-43cb-92C2-25804820EDAC}">
            <c15:filteredBarSeries>
              <c15:ser>
                <c:idx val="1"/>
                <c:order val="1"/>
                <c:tx>
                  <c:strRef>
                    <c:extLst>
                      <c:ext uri="{02D57815-91ED-43cb-92C2-25804820EDAC}">
                        <c15:formulaRef>
                          <c15:sqref>Лист1!$A$12</c15:sqref>
                        </c15:formulaRef>
                      </c:ext>
                    </c:extLst>
                    <c:strCache>
                      <c:ptCount val="1"/>
                      <c:pt idx="0">
                        <c:v>Shares cost, kg of gold</c:v>
                      </c:pt>
                    </c:strCache>
                  </c:strRef>
                </c:tx>
                <c:spPr>
                  <a:solidFill>
                    <a:srgbClr val="FFC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val>
                  <c:numRef>
                    <c:extLst>
                      <c:ext uri="{02D57815-91ED-43cb-92C2-25804820EDAC}">
                        <c15:formulaRef>
                          <c15:sqref>Лист1!$B$12:$D$12</c15:sqref>
                        </c15:formulaRef>
                      </c:ext>
                    </c:extLst>
                    <c:numCache>
                      <c:formatCode>#,##0</c:formatCode>
                      <c:ptCount val="3"/>
                      <c:pt idx="0">
                        <c:v>262.85714285714283</c:v>
                      </c:pt>
                      <c:pt idx="1">
                        <c:v>1040</c:v>
                      </c:pt>
                      <c:pt idx="2">
                        <c:v>2600</c:v>
                      </c:pt>
                    </c:numCache>
                  </c:numRef>
                </c:val>
                <c:extLst>
                  <c:ext xmlns:c16="http://schemas.microsoft.com/office/drawing/2014/chart" uri="{C3380CC4-5D6E-409C-BE32-E72D297353CC}">
                    <c16:uniqueId val="{00000004-01CF-4F31-8F79-096776A97A8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Лист1!$A$13</c15:sqref>
                        </c15:formulaRef>
                      </c:ext>
                    </c:extLst>
                    <c:strCache>
                      <c:ptCount val="1"/>
                      <c:pt idx="0">
                        <c:v>DC issue, kg of gold</c:v>
                      </c:pt>
                    </c:strCache>
                  </c:strRef>
                </c:tx>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Лист1!$B$13:$D$13</c15:sqref>
                        </c15:formulaRef>
                      </c:ext>
                    </c:extLst>
                    <c:numCache>
                      <c:formatCode>#,##0</c:formatCode>
                      <c:ptCount val="3"/>
                      <c:pt idx="0">
                        <c:v>0</c:v>
                      </c:pt>
                      <c:pt idx="1">
                        <c:v>70</c:v>
                      </c:pt>
                      <c:pt idx="2">
                        <c:v>250</c:v>
                      </c:pt>
                    </c:numCache>
                  </c:numRef>
                </c:val>
                <c:extLst xmlns:c15="http://schemas.microsoft.com/office/drawing/2012/chart">
                  <c:ext xmlns:c16="http://schemas.microsoft.com/office/drawing/2014/chart" uri="{C3380CC4-5D6E-409C-BE32-E72D297353CC}">
                    <c16:uniqueId val="{00000005-01CF-4F31-8F79-096776A97A8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Лист1!$A$14</c15:sqref>
                        </c15:formulaRef>
                      </c:ext>
                    </c:extLst>
                    <c:strCache>
                      <c:ptCount val="1"/>
                      <c:pt idx="0">
                        <c:v>Coin price, gram/share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solidFill>
                      <a:srgbClr val="FFFF00"/>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contourClr>
                      <a:srgbClr val="FFFF0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00"/>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Лист1!$B$14:$D$14</c15:sqref>
                        </c15:formulaRef>
                      </c:ext>
                    </c:extLst>
                    <c:numCache>
                      <c:formatCode>#,##0.0</c:formatCode>
                      <c:ptCount val="3"/>
                      <c:pt idx="0">
                        <c:v>1.0109890109890109</c:v>
                      </c:pt>
                      <c:pt idx="1">
                        <c:v>4</c:v>
                      </c:pt>
                      <c:pt idx="2">
                        <c:v>10</c:v>
                      </c:pt>
                    </c:numCache>
                  </c:numRef>
                </c:val>
                <c:extLst xmlns:c15="http://schemas.microsoft.com/office/drawing/2012/chart">
                  <c:ext xmlns:c16="http://schemas.microsoft.com/office/drawing/2014/chart" uri="{C3380CC4-5D6E-409C-BE32-E72D297353CC}">
                    <c16:uniqueId val="{00000006-01CF-4F31-8F79-096776A97A86}"/>
                  </c:ext>
                </c:extLst>
              </c15:ser>
            </c15:filteredBarSeries>
          </c:ext>
        </c:extLst>
      </c:bar3DChart>
      <c:catAx>
        <c:axId val="157404160"/>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baseline="0"/>
                  <a:t>year NO.</a:t>
                </a:r>
                <a:endParaRPr lang="ru-RU"/>
              </a:p>
            </c:rich>
          </c:tx>
          <c:overlay val="0"/>
          <c:spPr>
            <a:noFill/>
            <a:ln>
              <a:noFill/>
            </a:ln>
            <a:effectLst/>
          </c:spPr>
        </c:title>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57407488"/>
        <c:crosses val="autoZero"/>
        <c:auto val="1"/>
        <c:lblAlgn val="ctr"/>
        <c:lblOffset val="100"/>
        <c:noMultiLvlLbl val="0"/>
      </c:catAx>
      <c:valAx>
        <c:axId val="15740748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Equity,</a:t>
                </a:r>
                <a:r>
                  <a:rPr lang="en-US" baseline="0"/>
                  <a:t> kilos of gold</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5740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590809-F410-495D-B9F5-7CDF383160C0}" type="doc">
      <dgm:prSet loTypeId="urn:microsoft.com/office/officeart/2005/8/layout/chevron1" loCatId="process" qsTypeId="urn:microsoft.com/office/officeart/2005/8/quickstyle/simple1" qsCatId="simple" csTypeId="urn:microsoft.com/office/officeart/2005/8/colors/accent1_2" csCatId="accent1" phldr="1"/>
      <dgm:spPr/>
    </dgm:pt>
    <dgm:pt modelId="{4B22D210-F8E2-4726-AEA5-4B60E97128D1}">
      <dgm:prSet phldrT="[Text]"/>
      <dgm:spPr/>
      <dgm:t>
        <a:bodyPr/>
        <a:lstStyle/>
        <a:p>
          <a:r>
            <a:rPr lang="en-US" dirty="0"/>
            <a:t>2012: Observation</a:t>
          </a:r>
        </a:p>
      </dgm:t>
    </dgm:pt>
    <dgm:pt modelId="{C6390B6F-A73C-40CE-A050-A54A5FB5149F}" type="parTrans" cxnId="{5F85362E-12E4-4666-BD67-ED9931FDCC7B}">
      <dgm:prSet/>
      <dgm:spPr/>
      <dgm:t>
        <a:bodyPr/>
        <a:lstStyle/>
        <a:p>
          <a:endParaRPr lang="en-US"/>
        </a:p>
      </dgm:t>
    </dgm:pt>
    <dgm:pt modelId="{4A19840B-8DC2-4B58-8246-257E890AACAF}" type="sibTrans" cxnId="{5F85362E-12E4-4666-BD67-ED9931FDCC7B}">
      <dgm:prSet/>
      <dgm:spPr/>
      <dgm:t>
        <a:bodyPr/>
        <a:lstStyle/>
        <a:p>
          <a:endParaRPr lang="en-US"/>
        </a:p>
      </dgm:t>
    </dgm:pt>
    <dgm:pt modelId="{FA4AFD31-6925-4DB3-B96F-5D3E036DA050}">
      <dgm:prSet phldrT="[Text]"/>
      <dgm:spPr>
        <a:solidFill>
          <a:schemeClr val="bg2"/>
        </a:solidFill>
      </dgm:spPr>
      <dgm:t>
        <a:bodyPr/>
        <a:lstStyle/>
        <a:p>
          <a:r>
            <a:rPr lang="en-US" dirty="0"/>
            <a:t>2013 – 2017: Exploration</a:t>
          </a:r>
        </a:p>
      </dgm:t>
    </dgm:pt>
    <dgm:pt modelId="{A3C73287-52CE-45F2-AB0A-F3F4449781EF}" type="parTrans" cxnId="{DAD0C119-4FC5-487D-A703-6B908AADA855}">
      <dgm:prSet/>
      <dgm:spPr/>
      <dgm:t>
        <a:bodyPr/>
        <a:lstStyle/>
        <a:p>
          <a:endParaRPr lang="en-US"/>
        </a:p>
      </dgm:t>
    </dgm:pt>
    <dgm:pt modelId="{3A9D0B5F-C1A2-425F-873C-40DE6EFE2E75}" type="sibTrans" cxnId="{DAD0C119-4FC5-487D-A703-6B908AADA855}">
      <dgm:prSet/>
      <dgm:spPr/>
      <dgm:t>
        <a:bodyPr/>
        <a:lstStyle/>
        <a:p>
          <a:endParaRPr lang="en-US"/>
        </a:p>
      </dgm:t>
    </dgm:pt>
    <dgm:pt modelId="{C7170B08-CB8C-4175-A22B-16D9456429D5}">
      <dgm:prSet phldrT="[Text]"/>
      <dgm:spPr>
        <a:solidFill>
          <a:schemeClr val="accent2"/>
        </a:solidFill>
      </dgm:spPr>
      <dgm:t>
        <a:bodyPr/>
        <a:lstStyle/>
        <a:p>
          <a:r>
            <a:rPr lang="en-US" dirty="0"/>
            <a:t>2018 – ?: Production</a:t>
          </a:r>
        </a:p>
      </dgm:t>
    </dgm:pt>
    <dgm:pt modelId="{EE2ED7FE-4AA3-4B9E-8CDC-008A504F9752}" type="parTrans" cxnId="{B701746E-4618-467C-8373-34BCBDA8723F}">
      <dgm:prSet/>
      <dgm:spPr/>
      <dgm:t>
        <a:bodyPr/>
        <a:lstStyle/>
        <a:p>
          <a:endParaRPr lang="en-US"/>
        </a:p>
      </dgm:t>
    </dgm:pt>
    <dgm:pt modelId="{B8B00B88-DDA6-4448-8F6F-F816AC7B6785}" type="sibTrans" cxnId="{B701746E-4618-467C-8373-34BCBDA8723F}">
      <dgm:prSet/>
      <dgm:spPr/>
      <dgm:t>
        <a:bodyPr/>
        <a:lstStyle/>
        <a:p>
          <a:endParaRPr lang="en-US"/>
        </a:p>
      </dgm:t>
    </dgm:pt>
    <dgm:pt modelId="{CF9A46E5-0BEE-40B6-A0B3-207E59C4DE27}" type="pres">
      <dgm:prSet presAssocID="{8C590809-F410-495D-B9F5-7CDF383160C0}" presName="Name0" presStyleCnt="0">
        <dgm:presLayoutVars>
          <dgm:dir/>
          <dgm:animLvl val="lvl"/>
          <dgm:resizeHandles val="exact"/>
        </dgm:presLayoutVars>
      </dgm:prSet>
      <dgm:spPr/>
    </dgm:pt>
    <dgm:pt modelId="{A0DE9F98-1887-4B93-8E5D-C15D0741068C}" type="pres">
      <dgm:prSet presAssocID="{4B22D210-F8E2-4726-AEA5-4B60E97128D1}" presName="parTxOnly" presStyleLbl="node1" presStyleIdx="0" presStyleCnt="3">
        <dgm:presLayoutVars>
          <dgm:chMax val="0"/>
          <dgm:chPref val="0"/>
          <dgm:bulletEnabled val="1"/>
        </dgm:presLayoutVars>
      </dgm:prSet>
      <dgm:spPr/>
    </dgm:pt>
    <dgm:pt modelId="{E1E08D10-D539-4402-A698-0472841C0812}" type="pres">
      <dgm:prSet presAssocID="{4A19840B-8DC2-4B58-8246-257E890AACAF}" presName="parTxOnlySpace" presStyleCnt="0"/>
      <dgm:spPr/>
    </dgm:pt>
    <dgm:pt modelId="{606BE394-3C20-46C7-BC69-BDE3C9B22B65}" type="pres">
      <dgm:prSet presAssocID="{FA4AFD31-6925-4DB3-B96F-5D3E036DA050}" presName="parTxOnly" presStyleLbl="node1" presStyleIdx="1" presStyleCnt="3">
        <dgm:presLayoutVars>
          <dgm:chMax val="0"/>
          <dgm:chPref val="0"/>
          <dgm:bulletEnabled val="1"/>
        </dgm:presLayoutVars>
      </dgm:prSet>
      <dgm:spPr/>
    </dgm:pt>
    <dgm:pt modelId="{D72E6637-F5FF-4142-B6E1-BF287B370A9B}" type="pres">
      <dgm:prSet presAssocID="{3A9D0B5F-C1A2-425F-873C-40DE6EFE2E75}" presName="parTxOnlySpace" presStyleCnt="0"/>
      <dgm:spPr/>
    </dgm:pt>
    <dgm:pt modelId="{5FCB145D-F511-439C-9FE8-9D76CF1EC3D2}" type="pres">
      <dgm:prSet presAssocID="{C7170B08-CB8C-4175-A22B-16D9456429D5}" presName="parTxOnly" presStyleLbl="node1" presStyleIdx="2" presStyleCnt="3">
        <dgm:presLayoutVars>
          <dgm:chMax val="0"/>
          <dgm:chPref val="0"/>
          <dgm:bulletEnabled val="1"/>
        </dgm:presLayoutVars>
      </dgm:prSet>
      <dgm:spPr/>
    </dgm:pt>
  </dgm:ptLst>
  <dgm:cxnLst>
    <dgm:cxn modelId="{B6DF1812-88E9-4660-9ACF-594344957AD1}" type="presOf" srcId="{C7170B08-CB8C-4175-A22B-16D9456429D5}" destId="{5FCB145D-F511-439C-9FE8-9D76CF1EC3D2}" srcOrd="0" destOrd="0" presId="urn:microsoft.com/office/officeart/2005/8/layout/chevron1"/>
    <dgm:cxn modelId="{DAD0C119-4FC5-487D-A703-6B908AADA855}" srcId="{8C590809-F410-495D-B9F5-7CDF383160C0}" destId="{FA4AFD31-6925-4DB3-B96F-5D3E036DA050}" srcOrd="1" destOrd="0" parTransId="{A3C73287-52CE-45F2-AB0A-F3F4449781EF}" sibTransId="{3A9D0B5F-C1A2-425F-873C-40DE6EFE2E75}"/>
    <dgm:cxn modelId="{5F85362E-12E4-4666-BD67-ED9931FDCC7B}" srcId="{8C590809-F410-495D-B9F5-7CDF383160C0}" destId="{4B22D210-F8E2-4726-AEA5-4B60E97128D1}" srcOrd="0" destOrd="0" parTransId="{C6390B6F-A73C-40CE-A050-A54A5FB5149F}" sibTransId="{4A19840B-8DC2-4B58-8246-257E890AACAF}"/>
    <dgm:cxn modelId="{B701746E-4618-467C-8373-34BCBDA8723F}" srcId="{8C590809-F410-495D-B9F5-7CDF383160C0}" destId="{C7170B08-CB8C-4175-A22B-16D9456429D5}" srcOrd="2" destOrd="0" parTransId="{EE2ED7FE-4AA3-4B9E-8CDC-008A504F9752}" sibTransId="{B8B00B88-DDA6-4448-8F6F-F816AC7B6785}"/>
    <dgm:cxn modelId="{3E095C77-55A1-4EE0-B2FC-37C55E8488A3}" type="presOf" srcId="{FA4AFD31-6925-4DB3-B96F-5D3E036DA050}" destId="{606BE394-3C20-46C7-BC69-BDE3C9B22B65}" srcOrd="0" destOrd="0" presId="urn:microsoft.com/office/officeart/2005/8/layout/chevron1"/>
    <dgm:cxn modelId="{28AC1586-BCA7-4A86-B53A-88A28A2DADD9}" type="presOf" srcId="{8C590809-F410-495D-B9F5-7CDF383160C0}" destId="{CF9A46E5-0BEE-40B6-A0B3-207E59C4DE27}" srcOrd="0" destOrd="0" presId="urn:microsoft.com/office/officeart/2005/8/layout/chevron1"/>
    <dgm:cxn modelId="{3AC5A0BD-F70D-48D5-BFEE-799298F16EC5}" type="presOf" srcId="{4B22D210-F8E2-4726-AEA5-4B60E97128D1}" destId="{A0DE9F98-1887-4B93-8E5D-C15D0741068C}" srcOrd="0" destOrd="0" presId="urn:microsoft.com/office/officeart/2005/8/layout/chevron1"/>
    <dgm:cxn modelId="{DD32873C-22D7-4260-861B-FD037B238651}" type="presParOf" srcId="{CF9A46E5-0BEE-40B6-A0B3-207E59C4DE27}" destId="{A0DE9F98-1887-4B93-8E5D-C15D0741068C}" srcOrd="0" destOrd="0" presId="urn:microsoft.com/office/officeart/2005/8/layout/chevron1"/>
    <dgm:cxn modelId="{03099BC5-9E01-4A00-9C9D-50EE5EF964FA}" type="presParOf" srcId="{CF9A46E5-0BEE-40B6-A0B3-207E59C4DE27}" destId="{E1E08D10-D539-4402-A698-0472841C0812}" srcOrd="1" destOrd="0" presId="urn:microsoft.com/office/officeart/2005/8/layout/chevron1"/>
    <dgm:cxn modelId="{A3B377EC-1196-4585-94A4-F55A91ED3622}" type="presParOf" srcId="{CF9A46E5-0BEE-40B6-A0B3-207E59C4DE27}" destId="{606BE394-3C20-46C7-BC69-BDE3C9B22B65}" srcOrd="2" destOrd="0" presId="urn:microsoft.com/office/officeart/2005/8/layout/chevron1"/>
    <dgm:cxn modelId="{68C03645-9646-4FFF-B1A5-85E6331C4731}" type="presParOf" srcId="{CF9A46E5-0BEE-40B6-A0B3-207E59C4DE27}" destId="{D72E6637-F5FF-4142-B6E1-BF287B370A9B}" srcOrd="3" destOrd="0" presId="urn:microsoft.com/office/officeart/2005/8/layout/chevron1"/>
    <dgm:cxn modelId="{85220444-2951-4140-A15D-CCA8E06015B7}" type="presParOf" srcId="{CF9A46E5-0BEE-40B6-A0B3-207E59C4DE27}" destId="{5FCB145D-F511-439C-9FE8-9D76CF1EC3D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E77B2-0ACF-2449-ABED-0E1DB60A4B9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75F27A52-FB25-494D-8B97-48180925EEEC}">
      <dgm:prSet phldrT="[Text]"/>
      <dgm:spPr/>
      <dgm:t>
        <a:bodyPr/>
        <a:lstStyle/>
        <a:p>
          <a:r>
            <a:rPr lang="en-US" dirty="0"/>
            <a:t>Q4 2019</a:t>
          </a:r>
        </a:p>
      </dgm:t>
    </dgm:pt>
    <dgm:pt modelId="{0812D649-5458-3846-9583-3C49F14588C5}" type="parTrans" cxnId="{08D45518-6994-E74F-9069-DFC3B2EFD423}">
      <dgm:prSet/>
      <dgm:spPr/>
      <dgm:t>
        <a:bodyPr/>
        <a:lstStyle/>
        <a:p>
          <a:endParaRPr lang="en-US"/>
        </a:p>
      </dgm:t>
    </dgm:pt>
    <dgm:pt modelId="{4F615CC0-FD2F-8A4E-BDBB-A3B09BBC5CFB}" type="sibTrans" cxnId="{08D45518-6994-E74F-9069-DFC3B2EFD423}">
      <dgm:prSet/>
      <dgm:spPr/>
      <dgm:t>
        <a:bodyPr/>
        <a:lstStyle/>
        <a:p>
          <a:endParaRPr lang="en-US"/>
        </a:p>
      </dgm:t>
    </dgm:pt>
    <dgm:pt modelId="{9DF587B9-0658-3B42-B592-570661E12B65}">
      <dgm:prSet phldrT="[Text]" custT="1"/>
      <dgm:spPr/>
      <dgm:t>
        <a:bodyPr/>
        <a:lstStyle/>
        <a:p>
          <a:r>
            <a:rPr lang="en-US" sz="700" dirty="0"/>
            <a:t>Obtain 2nd mining license</a:t>
          </a:r>
        </a:p>
      </dgm:t>
    </dgm:pt>
    <dgm:pt modelId="{4853FE2F-4E6B-FB44-A0CF-9161D15464DE}" type="parTrans" cxnId="{34A66D3F-8C0D-0A47-992C-119172D5E087}">
      <dgm:prSet/>
      <dgm:spPr/>
      <dgm:t>
        <a:bodyPr/>
        <a:lstStyle/>
        <a:p>
          <a:endParaRPr lang="en-US"/>
        </a:p>
      </dgm:t>
    </dgm:pt>
    <dgm:pt modelId="{10168EF9-4CF2-6341-A739-3D87B504F3EE}" type="sibTrans" cxnId="{34A66D3F-8C0D-0A47-992C-119172D5E087}">
      <dgm:prSet/>
      <dgm:spPr/>
      <dgm:t>
        <a:bodyPr/>
        <a:lstStyle/>
        <a:p>
          <a:endParaRPr lang="en-US"/>
        </a:p>
      </dgm:t>
    </dgm:pt>
    <dgm:pt modelId="{CC5F4722-2CF6-B543-A53C-6F0C520074F7}">
      <dgm:prSet phldrT="[Text]" custT="1"/>
      <dgm:spPr/>
      <dgm:t>
        <a:bodyPr/>
        <a:lstStyle/>
        <a:p>
          <a:r>
            <a:rPr lang="en-US" sz="700" dirty="0"/>
            <a:t>Work on fundraising</a:t>
          </a:r>
        </a:p>
      </dgm:t>
    </dgm:pt>
    <dgm:pt modelId="{2307EE51-961F-9C4C-8E3A-C2D7E73FC2D3}" type="parTrans" cxnId="{6FCCAFC7-2A6D-904D-8001-7C8211482C51}">
      <dgm:prSet/>
      <dgm:spPr/>
      <dgm:t>
        <a:bodyPr/>
        <a:lstStyle/>
        <a:p>
          <a:endParaRPr lang="en-US"/>
        </a:p>
      </dgm:t>
    </dgm:pt>
    <dgm:pt modelId="{1D16CCB0-BB16-2946-9F14-B460C3E61642}" type="sibTrans" cxnId="{6FCCAFC7-2A6D-904D-8001-7C8211482C51}">
      <dgm:prSet/>
      <dgm:spPr/>
      <dgm:t>
        <a:bodyPr/>
        <a:lstStyle/>
        <a:p>
          <a:endParaRPr lang="en-US"/>
        </a:p>
      </dgm:t>
    </dgm:pt>
    <dgm:pt modelId="{0216BFDF-24BE-6040-9DCC-D3985612BB2F}">
      <dgm:prSet phldrT="[Text]"/>
      <dgm:spPr/>
      <dgm:t>
        <a:bodyPr/>
        <a:lstStyle/>
        <a:p>
          <a:r>
            <a:rPr lang="en-US" dirty="0"/>
            <a:t>Q1 2020</a:t>
          </a:r>
        </a:p>
      </dgm:t>
    </dgm:pt>
    <dgm:pt modelId="{61921CC5-CC14-8045-9A10-246CE1FE5D65}" type="parTrans" cxnId="{EEF8E1EA-48AB-FF40-A7F1-EE3D6619C723}">
      <dgm:prSet/>
      <dgm:spPr/>
      <dgm:t>
        <a:bodyPr/>
        <a:lstStyle/>
        <a:p>
          <a:endParaRPr lang="en-US"/>
        </a:p>
      </dgm:t>
    </dgm:pt>
    <dgm:pt modelId="{3D9B8BA2-24AF-184A-86AB-B67E579F62CB}" type="sibTrans" cxnId="{EEF8E1EA-48AB-FF40-A7F1-EE3D6619C723}">
      <dgm:prSet/>
      <dgm:spPr/>
      <dgm:t>
        <a:bodyPr/>
        <a:lstStyle/>
        <a:p>
          <a:endParaRPr lang="en-US"/>
        </a:p>
      </dgm:t>
    </dgm:pt>
    <dgm:pt modelId="{664E8489-9594-8D43-98A2-E0B16C9D76B7}">
      <dgm:prSet phldrT="[Text]"/>
      <dgm:spPr/>
      <dgm:t>
        <a:bodyPr/>
        <a:lstStyle/>
        <a:p>
          <a:r>
            <a:rPr lang="en-US"/>
            <a:t>Raise $1 mm minimum</a:t>
          </a:r>
        </a:p>
      </dgm:t>
    </dgm:pt>
    <dgm:pt modelId="{FE39C00C-C5FF-844A-9405-24CDEF497FEC}" type="parTrans" cxnId="{953CE03F-9A13-9C43-8729-6D67986C0B50}">
      <dgm:prSet/>
      <dgm:spPr/>
      <dgm:t>
        <a:bodyPr/>
        <a:lstStyle/>
        <a:p>
          <a:endParaRPr lang="en-US"/>
        </a:p>
      </dgm:t>
    </dgm:pt>
    <dgm:pt modelId="{9B88076D-19C5-FD42-BB93-7A52350FD756}" type="sibTrans" cxnId="{953CE03F-9A13-9C43-8729-6D67986C0B50}">
      <dgm:prSet/>
      <dgm:spPr/>
      <dgm:t>
        <a:bodyPr/>
        <a:lstStyle/>
        <a:p>
          <a:endParaRPr lang="en-US"/>
        </a:p>
      </dgm:t>
    </dgm:pt>
    <dgm:pt modelId="{C6B61362-56B7-4C43-B684-BC22718BC654}">
      <dgm:prSet phldrT="[Text]"/>
      <dgm:spPr/>
      <dgm:t>
        <a:bodyPr/>
        <a:lstStyle/>
        <a:p>
          <a:r>
            <a:rPr lang="en-US"/>
            <a:t>Deploy at the mining sites</a:t>
          </a:r>
        </a:p>
      </dgm:t>
    </dgm:pt>
    <dgm:pt modelId="{19C2D899-5B38-FB46-8505-EE5D37AA91E6}" type="parTrans" cxnId="{FD263DDB-E50C-C94E-A94C-17009EED6BBF}">
      <dgm:prSet/>
      <dgm:spPr/>
      <dgm:t>
        <a:bodyPr/>
        <a:lstStyle/>
        <a:p>
          <a:endParaRPr lang="en-US"/>
        </a:p>
      </dgm:t>
    </dgm:pt>
    <dgm:pt modelId="{F6FC7451-45CF-234A-A267-A9B574365835}" type="sibTrans" cxnId="{FD263DDB-E50C-C94E-A94C-17009EED6BBF}">
      <dgm:prSet/>
      <dgm:spPr/>
      <dgm:t>
        <a:bodyPr/>
        <a:lstStyle/>
        <a:p>
          <a:endParaRPr lang="en-US"/>
        </a:p>
      </dgm:t>
    </dgm:pt>
    <dgm:pt modelId="{62031FAE-B24B-DE4B-A7BA-C7A0D328F6E0}">
      <dgm:prSet phldrT="[Text]"/>
      <dgm:spPr/>
      <dgm:t>
        <a:bodyPr/>
        <a:lstStyle/>
        <a:p>
          <a:r>
            <a:rPr lang="en-US" dirty="0"/>
            <a:t>Q2 2020</a:t>
          </a:r>
        </a:p>
      </dgm:t>
    </dgm:pt>
    <dgm:pt modelId="{EE13593C-4F43-0C4E-890F-72976BC79901}" type="parTrans" cxnId="{214B690F-B1C7-184A-8F40-FCF56ADD59E1}">
      <dgm:prSet/>
      <dgm:spPr/>
      <dgm:t>
        <a:bodyPr/>
        <a:lstStyle/>
        <a:p>
          <a:endParaRPr lang="en-US"/>
        </a:p>
      </dgm:t>
    </dgm:pt>
    <dgm:pt modelId="{7CA69657-6565-724D-8514-046B335F565F}" type="sibTrans" cxnId="{214B690F-B1C7-184A-8F40-FCF56ADD59E1}">
      <dgm:prSet/>
      <dgm:spPr/>
      <dgm:t>
        <a:bodyPr/>
        <a:lstStyle/>
        <a:p>
          <a:endParaRPr lang="en-US"/>
        </a:p>
      </dgm:t>
    </dgm:pt>
    <dgm:pt modelId="{444B87E9-9BD0-5A4A-B8C8-6FD81E99D2FC}">
      <dgm:prSet phldrT="[Text]"/>
      <dgm:spPr/>
      <dgm:t>
        <a:bodyPr/>
        <a:lstStyle/>
        <a:p>
          <a:r>
            <a:rPr lang="en-US"/>
            <a:t>Complete private offering / STO</a:t>
          </a:r>
        </a:p>
      </dgm:t>
    </dgm:pt>
    <dgm:pt modelId="{FA39BDD0-66BD-AC40-A067-391477B576C6}" type="parTrans" cxnId="{E3FA0EE2-31B6-B14A-B53F-E2C6A52C0680}">
      <dgm:prSet/>
      <dgm:spPr/>
      <dgm:t>
        <a:bodyPr/>
        <a:lstStyle/>
        <a:p>
          <a:endParaRPr lang="en-US"/>
        </a:p>
      </dgm:t>
    </dgm:pt>
    <dgm:pt modelId="{95C56F0E-B492-B34D-80F5-3D5DABB4529F}" type="sibTrans" cxnId="{E3FA0EE2-31B6-B14A-B53F-E2C6A52C0680}">
      <dgm:prSet/>
      <dgm:spPr/>
      <dgm:t>
        <a:bodyPr/>
        <a:lstStyle/>
        <a:p>
          <a:endParaRPr lang="en-US"/>
        </a:p>
      </dgm:t>
    </dgm:pt>
    <dgm:pt modelId="{A5FFE7D4-DF98-8843-99B6-D2CEDBA200AA}">
      <dgm:prSet phldrT="[Text]"/>
      <dgm:spPr/>
      <dgm:t>
        <a:bodyPr/>
        <a:lstStyle/>
        <a:p>
          <a:r>
            <a:rPr lang="en-US"/>
            <a:t>Commence production</a:t>
          </a:r>
        </a:p>
      </dgm:t>
    </dgm:pt>
    <dgm:pt modelId="{D629AF56-D0EF-3441-8634-40B264D69529}" type="parTrans" cxnId="{D242ED59-586C-3F4B-AFEF-CDBE1806D59A}">
      <dgm:prSet/>
      <dgm:spPr/>
      <dgm:t>
        <a:bodyPr/>
        <a:lstStyle/>
        <a:p>
          <a:endParaRPr lang="en-US"/>
        </a:p>
      </dgm:t>
    </dgm:pt>
    <dgm:pt modelId="{1D8AD8F5-80A4-C341-A825-2C73B24B7FC8}" type="sibTrans" cxnId="{D242ED59-586C-3F4B-AFEF-CDBE1806D59A}">
      <dgm:prSet/>
      <dgm:spPr/>
      <dgm:t>
        <a:bodyPr/>
        <a:lstStyle/>
        <a:p>
          <a:endParaRPr lang="en-US"/>
        </a:p>
      </dgm:t>
    </dgm:pt>
    <dgm:pt modelId="{22D72687-D361-7F42-B03C-626A682CCA83}">
      <dgm:prSet phldrT="[Text]" custT="1"/>
      <dgm:spPr/>
      <dgm:t>
        <a:bodyPr/>
        <a:lstStyle/>
        <a:p>
          <a:r>
            <a:rPr lang="en-US" sz="700" dirty="0"/>
            <a:t>Commence platform </a:t>
          </a:r>
          <a:r>
            <a:rPr lang="en-US" sz="800" dirty="0"/>
            <a:t>development</a:t>
          </a:r>
          <a:r>
            <a:rPr lang="en-US" sz="700" dirty="0"/>
            <a:t> for STO</a:t>
          </a:r>
        </a:p>
      </dgm:t>
    </dgm:pt>
    <dgm:pt modelId="{7B5699D5-FDC2-B144-A0E1-503D232064B5}" type="parTrans" cxnId="{F3E606C0-2419-7C45-9C00-4041ED549C77}">
      <dgm:prSet/>
      <dgm:spPr/>
      <dgm:t>
        <a:bodyPr/>
        <a:lstStyle/>
        <a:p>
          <a:endParaRPr lang="en-US"/>
        </a:p>
      </dgm:t>
    </dgm:pt>
    <dgm:pt modelId="{649A222C-AF84-914D-B237-D27761FE6C1A}" type="sibTrans" cxnId="{F3E606C0-2419-7C45-9C00-4041ED549C77}">
      <dgm:prSet/>
      <dgm:spPr/>
      <dgm:t>
        <a:bodyPr/>
        <a:lstStyle/>
        <a:p>
          <a:endParaRPr lang="en-US"/>
        </a:p>
      </dgm:t>
    </dgm:pt>
    <dgm:pt modelId="{9CF4DBF0-FA3A-3848-BF23-01641A5F1C30}">
      <dgm:prSet phldrT="[Text]"/>
      <dgm:spPr/>
      <dgm:t>
        <a:bodyPr/>
        <a:lstStyle/>
        <a:p>
          <a:r>
            <a:rPr lang="en-US" dirty="0"/>
            <a:t>Lay the mouths of the first shafts</a:t>
          </a:r>
        </a:p>
      </dgm:t>
    </dgm:pt>
    <dgm:pt modelId="{2FAAFEF8-89F9-AD45-AA9F-20D7E594369C}" type="parTrans" cxnId="{502CB205-0CFB-7D4F-9F40-E4EB70B3280F}">
      <dgm:prSet/>
      <dgm:spPr/>
      <dgm:t>
        <a:bodyPr/>
        <a:lstStyle/>
        <a:p>
          <a:endParaRPr lang="en-US"/>
        </a:p>
      </dgm:t>
    </dgm:pt>
    <dgm:pt modelId="{6B90AE94-E4DF-3247-97F7-3885D62C930D}" type="sibTrans" cxnId="{502CB205-0CFB-7D4F-9F40-E4EB70B3280F}">
      <dgm:prSet/>
      <dgm:spPr/>
      <dgm:t>
        <a:bodyPr/>
        <a:lstStyle/>
        <a:p>
          <a:endParaRPr lang="en-US"/>
        </a:p>
      </dgm:t>
    </dgm:pt>
    <dgm:pt modelId="{2956D575-097B-0D4C-9FE5-7E907004B9C7}">
      <dgm:prSet phldrT="[Text]"/>
      <dgm:spPr/>
      <dgm:t>
        <a:bodyPr/>
        <a:lstStyle/>
        <a:p>
          <a:r>
            <a:rPr lang="en-US"/>
            <a:t>Pass vertical trunks</a:t>
          </a:r>
        </a:p>
      </dgm:t>
    </dgm:pt>
    <dgm:pt modelId="{523D14AC-85A6-BF4B-A6A2-F70DA876CAC0}" type="parTrans" cxnId="{FFCE991C-5123-5E45-B978-9D5E81E6ADDC}">
      <dgm:prSet/>
      <dgm:spPr/>
      <dgm:t>
        <a:bodyPr/>
        <a:lstStyle/>
        <a:p>
          <a:endParaRPr lang="en-US"/>
        </a:p>
      </dgm:t>
    </dgm:pt>
    <dgm:pt modelId="{957D6AE6-F999-3C49-930F-037E4F47BF87}" type="sibTrans" cxnId="{FFCE991C-5123-5E45-B978-9D5E81E6ADDC}">
      <dgm:prSet/>
      <dgm:spPr/>
      <dgm:t>
        <a:bodyPr/>
        <a:lstStyle/>
        <a:p>
          <a:endParaRPr lang="en-US"/>
        </a:p>
      </dgm:t>
    </dgm:pt>
    <dgm:pt modelId="{239EFE81-1F6E-F54E-B381-AF904B09B393}">
      <dgm:prSet phldrT="[Text]"/>
      <dgm:spPr/>
      <dgm:t>
        <a:bodyPr/>
        <a:lstStyle/>
        <a:p>
          <a:r>
            <a:rPr lang="en-US"/>
            <a:t>Lay horizontal drifts</a:t>
          </a:r>
        </a:p>
      </dgm:t>
    </dgm:pt>
    <dgm:pt modelId="{19057490-683B-A445-B328-58707EB7E782}" type="parTrans" cxnId="{35FFE935-BA2E-8945-8132-C10A44EF21FD}">
      <dgm:prSet/>
      <dgm:spPr/>
      <dgm:t>
        <a:bodyPr/>
        <a:lstStyle/>
        <a:p>
          <a:endParaRPr lang="en-US"/>
        </a:p>
      </dgm:t>
    </dgm:pt>
    <dgm:pt modelId="{70AB8649-42A8-DD4F-ABCB-FF48CA70F21C}" type="sibTrans" cxnId="{35FFE935-BA2E-8945-8132-C10A44EF21FD}">
      <dgm:prSet/>
      <dgm:spPr/>
      <dgm:t>
        <a:bodyPr/>
        <a:lstStyle/>
        <a:p>
          <a:endParaRPr lang="en-US"/>
        </a:p>
      </dgm:t>
    </dgm:pt>
    <dgm:pt modelId="{8E8EE9D8-A0F4-B34B-9A5F-CAE9EEB552DE}">
      <dgm:prSet phldrT="[Text]"/>
      <dgm:spPr/>
      <dgm:t>
        <a:bodyPr/>
        <a:lstStyle/>
        <a:p>
          <a:r>
            <a:rPr lang="en-US"/>
            <a:t>Commence production</a:t>
          </a:r>
        </a:p>
      </dgm:t>
    </dgm:pt>
    <dgm:pt modelId="{128039AA-836E-F045-AAAD-8BBD8689BBDA}" type="parTrans" cxnId="{38177D0A-91EB-A445-9F98-D3BA7BF04C3B}">
      <dgm:prSet/>
      <dgm:spPr/>
      <dgm:t>
        <a:bodyPr/>
        <a:lstStyle/>
        <a:p>
          <a:endParaRPr lang="en-US"/>
        </a:p>
      </dgm:t>
    </dgm:pt>
    <dgm:pt modelId="{3CC70352-D540-964D-97F5-EC2AFD622A95}" type="sibTrans" cxnId="{38177D0A-91EB-A445-9F98-D3BA7BF04C3B}">
      <dgm:prSet/>
      <dgm:spPr/>
      <dgm:t>
        <a:bodyPr/>
        <a:lstStyle/>
        <a:p>
          <a:endParaRPr lang="en-US"/>
        </a:p>
      </dgm:t>
    </dgm:pt>
    <dgm:pt modelId="{95C63888-2424-DC48-9AAC-A9560DCA8CE8}">
      <dgm:prSet phldrT="[Text]"/>
      <dgm:spPr/>
      <dgm:t>
        <a:bodyPr/>
        <a:lstStyle/>
        <a:p>
          <a:r>
            <a:rPr lang="en-US"/>
            <a:t>Conduct additional geological exploration work to increase reserves</a:t>
          </a:r>
        </a:p>
      </dgm:t>
    </dgm:pt>
    <dgm:pt modelId="{0CE13EBC-A73E-C649-ACD3-9A95C5420539}" type="parTrans" cxnId="{66EF9316-1621-3D49-9281-BF43382913D4}">
      <dgm:prSet/>
      <dgm:spPr/>
      <dgm:t>
        <a:bodyPr/>
        <a:lstStyle/>
        <a:p>
          <a:endParaRPr lang="en-US"/>
        </a:p>
      </dgm:t>
    </dgm:pt>
    <dgm:pt modelId="{BDACC938-74BB-2943-A7CA-AD2F0228F059}" type="sibTrans" cxnId="{66EF9316-1621-3D49-9281-BF43382913D4}">
      <dgm:prSet/>
      <dgm:spPr/>
      <dgm:t>
        <a:bodyPr/>
        <a:lstStyle/>
        <a:p>
          <a:endParaRPr lang="en-US"/>
        </a:p>
      </dgm:t>
    </dgm:pt>
    <dgm:pt modelId="{2982DBA6-94CF-1D43-B70D-7371BE4468DE}">
      <dgm:prSet phldrT="[Text]"/>
      <dgm:spPr/>
      <dgm:t>
        <a:bodyPr/>
        <a:lstStyle/>
        <a:p>
          <a:r>
            <a:rPr lang="en-US" dirty="0"/>
            <a:t>Q3 2020 – Q4 2020</a:t>
          </a:r>
        </a:p>
      </dgm:t>
    </dgm:pt>
    <dgm:pt modelId="{751A6C17-4B72-0742-9465-085A7B8A1DB2}" type="parTrans" cxnId="{FD82DCF9-005E-0144-A797-2F7E533235CE}">
      <dgm:prSet/>
      <dgm:spPr/>
      <dgm:t>
        <a:bodyPr/>
        <a:lstStyle/>
        <a:p>
          <a:endParaRPr lang="en-US"/>
        </a:p>
      </dgm:t>
    </dgm:pt>
    <dgm:pt modelId="{6B6F1313-1F69-A647-AB02-FCF3FBEF9373}" type="sibTrans" cxnId="{FD82DCF9-005E-0144-A797-2F7E533235CE}">
      <dgm:prSet/>
      <dgm:spPr/>
      <dgm:t>
        <a:bodyPr/>
        <a:lstStyle/>
        <a:p>
          <a:endParaRPr lang="en-US"/>
        </a:p>
      </dgm:t>
    </dgm:pt>
    <dgm:pt modelId="{0B8DC21D-23B7-7345-843B-3DF35DAC4685}">
      <dgm:prSet phldrT="[Text]"/>
      <dgm:spPr/>
      <dgm:t>
        <a:bodyPr/>
        <a:lstStyle/>
        <a:p>
          <a:r>
            <a:rPr lang="en-US"/>
            <a:t>Lay additional mines</a:t>
          </a:r>
        </a:p>
      </dgm:t>
    </dgm:pt>
    <dgm:pt modelId="{544BB0A1-3F2F-8A4F-AD92-F3632F4B1741}" type="parTrans" cxnId="{49CEB1B8-62CF-4345-AAC9-94F4EA743EFE}">
      <dgm:prSet/>
      <dgm:spPr/>
      <dgm:t>
        <a:bodyPr/>
        <a:lstStyle/>
        <a:p>
          <a:endParaRPr lang="en-US"/>
        </a:p>
      </dgm:t>
    </dgm:pt>
    <dgm:pt modelId="{F6AE4F1B-07B8-824E-9962-FF7B9EF83323}" type="sibTrans" cxnId="{49CEB1B8-62CF-4345-AAC9-94F4EA743EFE}">
      <dgm:prSet/>
      <dgm:spPr/>
      <dgm:t>
        <a:bodyPr/>
        <a:lstStyle/>
        <a:p>
          <a:endParaRPr lang="en-US"/>
        </a:p>
      </dgm:t>
    </dgm:pt>
    <dgm:pt modelId="{B87AF2E4-233D-7F41-A573-7B03B2893EBE}">
      <dgm:prSet phldrT="[Text]"/>
      <dgm:spPr/>
      <dgm:t>
        <a:bodyPr/>
        <a:lstStyle/>
        <a:p>
          <a:r>
            <a:rPr lang="en-US"/>
            <a:t>Continue geological surveys (with expected increase in proven reserves to be about 100%)</a:t>
          </a:r>
        </a:p>
      </dgm:t>
    </dgm:pt>
    <dgm:pt modelId="{B4B00DA4-C0FD-F740-B327-E4E274B8D3B4}" type="parTrans" cxnId="{F33408D1-447A-844E-90B0-6EB6EB92B2E1}">
      <dgm:prSet/>
      <dgm:spPr/>
      <dgm:t>
        <a:bodyPr/>
        <a:lstStyle/>
        <a:p>
          <a:endParaRPr lang="en-US"/>
        </a:p>
      </dgm:t>
    </dgm:pt>
    <dgm:pt modelId="{140E035D-F1B7-CC4B-82FC-5EB9A10855BF}" type="sibTrans" cxnId="{F33408D1-447A-844E-90B0-6EB6EB92B2E1}">
      <dgm:prSet/>
      <dgm:spPr/>
      <dgm:t>
        <a:bodyPr/>
        <a:lstStyle/>
        <a:p>
          <a:endParaRPr lang="en-US"/>
        </a:p>
      </dgm:t>
    </dgm:pt>
    <dgm:pt modelId="{CAA41F7C-867C-6F46-9966-3C4D19AAA0A6}">
      <dgm:prSet phldrT="[Text]"/>
      <dgm:spPr/>
      <dgm:t>
        <a:bodyPr/>
        <a:lstStyle/>
        <a:p>
          <a:r>
            <a:rPr lang="en-US" dirty="0"/>
            <a:t>Q4 2020 - Q4 2022</a:t>
          </a:r>
        </a:p>
      </dgm:t>
    </dgm:pt>
    <dgm:pt modelId="{27F25652-F218-CC45-B7A5-B164779E248E}" type="parTrans" cxnId="{D9FE0D79-DE1F-DA43-9D69-B5C120DF9C0B}">
      <dgm:prSet/>
      <dgm:spPr/>
      <dgm:t>
        <a:bodyPr/>
        <a:lstStyle/>
        <a:p>
          <a:endParaRPr lang="en-US"/>
        </a:p>
      </dgm:t>
    </dgm:pt>
    <dgm:pt modelId="{52415976-B3B8-B641-B1D9-93A58099761B}" type="sibTrans" cxnId="{D9FE0D79-DE1F-DA43-9D69-B5C120DF9C0B}">
      <dgm:prSet/>
      <dgm:spPr/>
      <dgm:t>
        <a:bodyPr/>
        <a:lstStyle/>
        <a:p>
          <a:endParaRPr lang="en-US"/>
        </a:p>
      </dgm:t>
    </dgm:pt>
    <dgm:pt modelId="{E222E78F-AC16-C249-96A3-03F01F687A34}">
      <dgm:prSet phldrT="[Text]"/>
      <dgm:spPr/>
      <dgm:t>
        <a:bodyPr/>
        <a:lstStyle/>
        <a:p>
          <a:r>
            <a:rPr lang="en-US"/>
            <a:t>Realized 90% of production capacity</a:t>
          </a:r>
        </a:p>
      </dgm:t>
    </dgm:pt>
    <dgm:pt modelId="{39728B9D-5F6C-9C49-891B-048B8B8AF9A1}" type="parTrans" cxnId="{FDB20808-2B0B-7840-B7E6-3E1771793B2B}">
      <dgm:prSet/>
      <dgm:spPr/>
      <dgm:t>
        <a:bodyPr/>
        <a:lstStyle/>
        <a:p>
          <a:endParaRPr lang="en-US"/>
        </a:p>
      </dgm:t>
    </dgm:pt>
    <dgm:pt modelId="{4049EE10-DE6C-FA4B-82E4-EFC9F3D9A85C}" type="sibTrans" cxnId="{FDB20808-2B0B-7840-B7E6-3E1771793B2B}">
      <dgm:prSet/>
      <dgm:spPr/>
      <dgm:t>
        <a:bodyPr/>
        <a:lstStyle/>
        <a:p>
          <a:endParaRPr lang="en-US"/>
        </a:p>
      </dgm:t>
    </dgm:pt>
    <dgm:pt modelId="{62C63DCF-68A9-4643-8448-91B6E2DBF7AB}">
      <dgm:prSet phldrT="[Text]"/>
      <dgm:spPr/>
      <dgm:t>
        <a:bodyPr/>
        <a:lstStyle/>
        <a:p>
          <a:r>
            <a:rPr lang="en-US"/>
            <a:t>Finalize infrastructure deployment</a:t>
          </a:r>
        </a:p>
        <a:p>
          <a:endParaRPr lang="en-US"/>
        </a:p>
      </dgm:t>
    </dgm:pt>
    <dgm:pt modelId="{745C433E-75CA-FA4F-B169-76FB84E5CC1F}" type="parTrans" cxnId="{B26A6F63-F62F-2042-9F9D-2F5ADCD9A33B}">
      <dgm:prSet/>
      <dgm:spPr/>
      <dgm:t>
        <a:bodyPr/>
        <a:lstStyle/>
        <a:p>
          <a:endParaRPr lang="en-US"/>
        </a:p>
      </dgm:t>
    </dgm:pt>
    <dgm:pt modelId="{E1AB5FD1-F4A4-424C-8DBE-7F637F61AA63}" type="sibTrans" cxnId="{B26A6F63-F62F-2042-9F9D-2F5ADCD9A33B}">
      <dgm:prSet/>
      <dgm:spPr/>
      <dgm:t>
        <a:bodyPr/>
        <a:lstStyle/>
        <a:p>
          <a:endParaRPr lang="en-US"/>
        </a:p>
      </dgm:t>
    </dgm:pt>
    <dgm:pt modelId="{40A1B37C-6385-4A65-93D1-B3A4C620C823}">
      <dgm:prSet phldrT="[Text]" custT="1"/>
      <dgm:spPr/>
      <dgm:t>
        <a:bodyPr/>
        <a:lstStyle/>
        <a:p>
          <a:r>
            <a:rPr lang="en-US" sz="700" dirty="0"/>
            <a:t>Start of shaft production</a:t>
          </a:r>
        </a:p>
      </dgm:t>
    </dgm:pt>
    <dgm:pt modelId="{E1D43EDC-AB94-4E96-A125-4D518E8978D9}" type="parTrans" cxnId="{6EDF328B-8C0E-4819-853D-2E9E4ABE98C5}">
      <dgm:prSet/>
      <dgm:spPr/>
      <dgm:t>
        <a:bodyPr/>
        <a:lstStyle/>
        <a:p>
          <a:endParaRPr lang="en-US"/>
        </a:p>
      </dgm:t>
    </dgm:pt>
    <dgm:pt modelId="{A88F0E99-4F96-4BF6-B54F-38E752A0B17F}" type="sibTrans" cxnId="{6EDF328B-8C0E-4819-853D-2E9E4ABE98C5}">
      <dgm:prSet/>
      <dgm:spPr/>
      <dgm:t>
        <a:bodyPr/>
        <a:lstStyle/>
        <a:p>
          <a:endParaRPr lang="en-US"/>
        </a:p>
      </dgm:t>
    </dgm:pt>
    <dgm:pt modelId="{BFFAB741-8C72-B04E-99CC-EC318FDBB598}" type="pres">
      <dgm:prSet presAssocID="{F95E77B2-0ACF-2449-ABED-0E1DB60A4B99}" presName="linearFlow" presStyleCnt="0">
        <dgm:presLayoutVars>
          <dgm:dir/>
          <dgm:animLvl val="lvl"/>
          <dgm:resizeHandles val="exact"/>
        </dgm:presLayoutVars>
      </dgm:prSet>
      <dgm:spPr/>
    </dgm:pt>
    <dgm:pt modelId="{B2EFEF89-B81C-624C-B361-7306162EB7BA}" type="pres">
      <dgm:prSet presAssocID="{75F27A52-FB25-494D-8B97-48180925EEEC}" presName="composite" presStyleCnt="0"/>
      <dgm:spPr/>
    </dgm:pt>
    <dgm:pt modelId="{377F885D-DAE0-144F-A2B1-C6A57B6392E3}" type="pres">
      <dgm:prSet presAssocID="{75F27A52-FB25-494D-8B97-48180925EEEC}" presName="parentText" presStyleLbl="alignNode1" presStyleIdx="0" presStyleCnt="5">
        <dgm:presLayoutVars>
          <dgm:chMax val="1"/>
          <dgm:bulletEnabled val="1"/>
        </dgm:presLayoutVars>
      </dgm:prSet>
      <dgm:spPr/>
    </dgm:pt>
    <dgm:pt modelId="{F0ED31A5-6039-A246-A697-6019E1A914A8}" type="pres">
      <dgm:prSet presAssocID="{75F27A52-FB25-494D-8B97-48180925EEEC}" presName="descendantText" presStyleLbl="alignAcc1" presStyleIdx="0" presStyleCnt="5">
        <dgm:presLayoutVars>
          <dgm:bulletEnabled val="1"/>
        </dgm:presLayoutVars>
      </dgm:prSet>
      <dgm:spPr/>
    </dgm:pt>
    <dgm:pt modelId="{D21172E1-4EFA-1848-9DFF-3FE80397E94F}" type="pres">
      <dgm:prSet presAssocID="{4F615CC0-FD2F-8A4E-BDBB-A3B09BBC5CFB}" presName="sp" presStyleCnt="0"/>
      <dgm:spPr/>
    </dgm:pt>
    <dgm:pt modelId="{6D07DC92-0FEE-B640-820A-4D2F8CB8ABB2}" type="pres">
      <dgm:prSet presAssocID="{0216BFDF-24BE-6040-9DCC-D3985612BB2F}" presName="composite" presStyleCnt="0"/>
      <dgm:spPr/>
    </dgm:pt>
    <dgm:pt modelId="{813BFA0D-5E6B-8A48-BF97-46534F20425F}" type="pres">
      <dgm:prSet presAssocID="{0216BFDF-24BE-6040-9DCC-D3985612BB2F}" presName="parentText" presStyleLbl="alignNode1" presStyleIdx="1" presStyleCnt="5">
        <dgm:presLayoutVars>
          <dgm:chMax val="1"/>
          <dgm:bulletEnabled val="1"/>
        </dgm:presLayoutVars>
      </dgm:prSet>
      <dgm:spPr/>
    </dgm:pt>
    <dgm:pt modelId="{43BADCCC-FAC8-3947-8A89-56EA3E8E21AE}" type="pres">
      <dgm:prSet presAssocID="{0216BFDF-24BE-6040-9DCC-D3985612BB2F}" presName="descendantText" presStyleLbl="alignAcc1" presStyleIdx="1" presStyleCnt="5">
        <dgm:presLayoutVars>
          <dgm:bulletEnabled val="1"/>
        </dgm:presLayoutVars>
      </dgm:prSet>
      <dgm:spPr/>
    </dgm:pt>
    <dgm:pt modelId="{5C8DB28F-BD2A-6D44-842F-2E749EEC145F}" type="pres">
      <dgm:prSet presAssocID="{3D9B8BA2-24AF-184A-86AB-B67E579F62CB}" presName="sp" presStyleCnt="0"/>
      <dgm:spPr/>
    </dgm:pt>
    <dgm:pt modelId="{24BAB3D3-5302-EB4C-A46F-2ECC53E7F7A4}" type="pres">
      <dgm:prSet presAssocID="{62031FAE-B24B-DE4B-A7BA-C7A0D328F6E0}" presName="composite" presStyleCnt="0"/>
      <dgm:spPr/>
    </dgm:pt>
    <dgm:pt modelId="{354ED260-FB81-E043-9E2F-0D16DAE9927A}" type="pres">
      <dgm:prSet presAssocID="{62031FAE-B24B-DE4B-A7BA-C7A0D328F6E0}" presName="parentText" presStyleLbl="alignNode1" presStyleIdx="2" presStyleCnt="5">
        <dgm:presLayoutVars>
          <dgm:chMax val="1"/>
          <dgm:bulletEnabled val="1"/>
        </dgm:presLayoutVars>
      </dgm:prSet>
      <dgm:spPr/>
    </dgm:pt>
    <dgm:pt modelId="{CAA4BBB5-0EDD-DF4A-917A-5D2BD7AC9BE5}" type="pres">
      <dgm:prSet presAssocID="{62031FAE-B24B-DE4B-A7BA-C7A0D328F6E0}" presName="descendantText" presStyleLbl="alignAcc1" presStyleIdx="2" presStyleCnt="5">
        <dgm:presLayoutVars>
          <dgm:bulletEnabled val="1"/>
        </dgm:presLayoutVars>
      </dgm:prSet>
      <dgm:spPr/>
    </dgm:pt>
    <dgm:pt modelId="{319BBE7E-8C9B-D147-9B21-264B30305C86}" type="pres">
      <dgm:prSet presAssocID="{7CA69657-6565-724D-8514-046B335F565F}" presName="sp" presStyleCnt="0"/>
      <dgm:spPr/>
    </dgm:pt>
    <dgm:pt modelId="{FDA485C9-6C54-9142-B5D0-3E4223FD298F}" type="pres">
      <dgm:prSet presAssocID="{2982DBA6-94CF-1D43-B70D-7371BE4468DE}" presName="composite" presStyleCnt="0"/>
      <dgm:spPr/>
    </dgm:pt>
    <dgm:pt modelId="{695AC758-9BB6-2649-B8FA-ABE10F20DA19}" type="pres">
      <dgm:prSet presAssocID="{2982DBA6-94CF-1D43-B70D-7371BE4468DE}" presName="parentText" presStyleLbl="alignNode1" presStyleIdx="3" presStyleCnt="5">
        <dgm:presLayoutVars>
          <dgm:chMax val="1"/>
          <dgm:bulletEnabled val="1"/>
        </dgm:presLayoutVars>
      </dgm:prSet>
      <dgm:spPr/>
    </dgm:pt>
    <dgm:pt modelId="{1341C382-440A-A748-B759-2992D428EF4B}" type="pres">
      <dgm:prSet presAssocID="{2982DBA6-94CF-1D43-B70D-7371BE4468DE}" presName="descendantText" presStyleLbl="alignAcc1" presStyleIdx="3" presStyleCnt="5">
        <dgm:presLayoutVars>
          <dgm:bulletEnabled val="1"/>
        </dgm:presLayoutVars>
      </dgm:prSet>
      <dgm:spPr/>
    </dgm:pt>
    <dgm:pt modelId="{944BBB00-1235-8C43-99EA-58042F67F49E}" type="pres">
      <dgm:prSet presAssocID="{6B6F1313-1F69-A647-AB02-FCF3FBEF9373}" presName="sp" presStyleCnt="0"/>
      <dgm:spPr/>
    </dgm:pt>
    <dgm:pt modelId="{69C70731-E08F-C541-84B5-2150F3F0C780}" type="pres">
      <dgm:prSet presAssocID="{CAA41F7C-867C-6F46-9966-3C4D19AAA0A6}" presName="composite" presStyleCnt="0"/>
      <dgm:spPr/>
    </dgm:pt>
    <dgm:pt modelId="{A97DDD12-E1F1-574A-B953-13F23BFB3FFD}" type="pres">
      <dgm:prSet presAssocID="{CAA41F7C-867C-6F46-9966-3C4D19AAA0A6}" presName="parentText" presStyleLbl="alignNode1" presStyleIdx="4" presStyleCnt="5">
        <dgm:presLayoutVars>
          <dgm:chMax val="1"/>
          <dgm:bulletEnabled val="1"/>
        </dgm:presLayoutVars>
      </dgm:prSet>
      <dgm:spPr/>
    </dgm:pt>
    <dgm:pt modelId="{26CE1360-1FF7-AB40-9699-2D13F273D68F}" type="pres">
      <dgm:prSet presAssocID="{CAA41F7C-867C-6F46-9966-3C4D19AAA0A6}" presName="descendantText" presStyleLbl="alignAcc1" presStyleIdx="4" presStyleCnt="5">
        <dgm:presLayoutVars>
          <dgm:bulletEnabled val="1"/>
        </dgm:presLayoutVars>
      </dgm:prSet>
      <dgm:spPr/>
    </dgm:pt>
  </dgm:ptLst>
  <dgm:cxnLst>
    <dgm:cxn modelId="{502CB205-0CFB-7D4F-9F40-E4EB70B3280F}" srcId="{0216BFDF-24BE-6040-9DCC-D3985612BB2F}" destId="{9CF4DBF0-FA3A-3848-BF23-01641A5F1C30}" srcOrd="2" destOrd="0" parTransId="{2FAAFEF8-89F9-AD45-AA9F-20D7E594369C}" sibTransId="{6B90AE94-E4DF-3247-97F7-3885D62C930D}"/>
    <dgm:cxn modelId="{FDB20808-2B0B-7840-B7E6-3E1771793B2B}" srcId="{CAA41F7C-867C-6F46-9966-3C4D19AAA0A6}" destId="{E222E78F-AC16-C249-96A3-03F01F687A34}" srcOrd="0" destOrd="0" parTransId="{39728B9D-5F6C-9C49-891B-048B8B8AF9A1}" sibTransId="{4049EE10-DE6C-FA4B-82E4-EFC9F3D9A85C}"/>
    <dgm:cxn modelId="{6A083509-7BA4-074B-A59C-730F90370932}" type="presOf" srcId="{E222E78F-AC16-C249-96A3-03F01F687A34}" destId="{26CE1360-1FF7-AB40-9699-2D13F273D68F}" srcOrd="0" destOrd="0" presId="urn:microsoft.com/office/officeart/2005/8/layout/chevron2"/>
    <dgm:cxn modelId="{38177D0A-91EB-A445-9F98-D3BA7BF04C3B}" srcId="{62031FAE-B24B-DE4B-A7BA-C7A0D328F6E0}" destId="{8E8EE9D8-A0F4-B34B-9A5F-CAE9EEB552DE}" srcOrd="2" destOrd="0" parTransId="{128039AA-836E-F045-AAAD-8BBD8689BBDA}" sibTransId="{3CC70352-D540-964D-97F5-EC2AFD622A95}"/>
    <dgm:cxn modelId="{214B690F-B1C7-184A-8F40-FCF56ADD59E1}" srcId="{F95E77B2-0ACF-2449-ABED-0E1DB60A4B99}" destId="{62031FAE-B24B-DE4B-A7BA-C7A0D328F6E0}" srcOrd="2" destOrd="0" parTransId="{EE13593C-4F43-0C4E-890F-72976BC79901}" sibTransId="{7CA69657-6565-724D-8514-046B335F565F}"/>
    <dgm:cxn modelId="{19F27211-F481-3944-A3B0-F251592AFCE2}" type="presOf" srcId="{62031FAE-B24B-DE4B-A7BA-C7A0D328F6E0}" destId="{354ED260-FB81-E043-9E2F-0D16DAE9927A}" srcOrd="0" destOrd="0" presId="urn:microsoft.com/office/officeart/2005/8/layout/chevron2"/>
    <dgm:cxn modelId="{66EF9316-1621-3D49-9281-BF43382913D4}" srcId="{62031FAE-B24B-DE4B-A7BA-C7A0D328F6E0}" destId="{95C63888-2424-DC48-9AAC-A9560DCA8CE8}" srcOrd="3" destOrd="0" parTransId="{0CE13EBC-A73E-C649-ACD3-9A95C5420539}" sibTransId="{BDACC938-74BB-2943-A7CA-AD2F0228F059}"/>
    <dgm:cxn modelId="{08D45518-6994-E74F-9069-DFC3B2EFD423}" srcId="{F95E77B2-0ACF-2449-ABED-0E1DB60A4B99}" destId="{75F27A52-FB25-494D-8B97-48180925EEEC}" srcOrd="0" destOrd="0" parTransId="{0812D649-5458-3846-9583-3C49F14588C5}" sibTransId="{4F615CC0-FD2F-8A4E-BDBB-A3B09BBC5CFB}"/>
    <dgm:cxn modelId="{FFCE991C-5123-5E45-B978-9D5E81E6ADDC}" srcId="{0216BFDF-24BE-6040-9DCC-D3985612BB2F}" destId="{2956D575-097B-0D4C-9FE5-7E907004B9C7}" srcOrd="3" destOrd="0" parTransId="{523D14AC-85A6-BF4B-A6A2-F70DA876CAC0}" sibTransId="{957D6AE6-F999-3C49-930F-037E4F47BF87}"/>
    <dgm:cxn modelId="{47BF7931-A9A5-EC48-93C3-E2E3B98D4C03}" type="presOf" srcId="{75F27A52-FB25-494D-8B97-48180925EEEC}" destId="{377F885D-DAE0-144F-A2B1-C6A57B6392E3}" srcOrd="0" destOrd="0" presId="urn:microsoft.com/office/officeart/2005/8/layout/chevron2"/>
    <dgm:cxn modelId="{7747A133-80B9-9248-840D-5A8DBEA57F7F}" type="presOf" srcId="{A5FFE7D4-DF98-8843-99B6-D2CEDBA200AA}" destId="{1341C382-440A-A748-B759-2992D428EF4B}" srcOrd="0" destOrd="1" presId="urn:microsoft.com/office/officeart/2005/8/layout/chevron2"/>
    <dgm:cxn modelId="{35FFE935-BA2E-8945-8132-C10A44EF21FD}" srcId="{62031FAE-B24B-DE4B-A7BA-C7A0D328F6E0}" destId="{239EFE81-1F6E-F54E-B381-AF904B09B393}" srcOrd="1" destOrd="0" parTransId="{19057490-683B-A445-B328-58707EB7E782}" sibTransId="{70AB8649-42A8-DD4F-ABCB-FF48CA70F21C}"/>
    <dgm:cxn modelId="{34A66D3F-8C0D-0A47-992C-119172D5E087}" srcId="{75F27A52-FB25-494D-8B97-48180925EEEC}" destId="{9DF587B9-0658-3B42-B592-570661E12B65}" srcOrd="0" destOrd="0" parTransId="{4853FE2F-4E6B-FB44-A0CF-9161D15464DE}" sibTransId="{10168EF9-4CF2-6341-A739-3D87B504F3EE}"/>
    <dgm:cxn modelId="{953CE03F-9A13-9C43-8729-6D67986C0B50}" srcId="{0216BFDF-24BE-6040-9DCC-D3985612BB2F}" destId="{664E8489-9594-8D43-98A2-E0B16C9D76B7}" srcOrd="0" destOrd="0" parTransId="{FE39C00C-C5FF-844A-9405-24CDEF497FEC}" sibTransId="{9B88076D-19C5-FD42-BB93-7A52350FD756}"/>
    <dgm:cxn modelId="{B26A6F63-F62F-2042-9F9D-2F5ADCD9A33B}" srcId="{CAA41F7C-867C-6F46-9966-3C4D19AAA0A6}" destId="{62C63DCF-68A9-4643-8448-91B6E2DBF7AB}" srcOrd="1" destOrd="0" parTransId="{745C433E-75CA-FA4F-B169-76FB84E5CC1F}" sibTransId="{E1AB5FD1-F4A4-424C-8DBE-7F637F61AA63}"/>
    <dgm:cxn modelId="{3575A34B-B172-B54B-B9D6-28AD5A345C04}" type="presOf" srcId="{95C63888-2424-DC48-9AAC-A9560DCA8CE8}" destId="{CAA4BBB5-0EDD-DF4A-917A-5D2BD7AC9BE5}" srcOrd="0" destOrd="3" presId="urn:microsoft.com/office/officeart/2005/8/layout/chevron2"/>
    <dgm:cxn modelId="{B514FE6E-A172-ED42-8FB9-3F3489BC525A}" type="presOf" srcId="{9DF587B9-0658-3B42-B592-570661E12B65}" destId="{F0ED31A5-6039-A246-A697-6019E1A914A8}" srcOrd="0" destOrd="0" presId="urn:microsoft.com/office/officeart/2005/8/layout/chevron2"/>
    <dgm:cxn modelId="{69E8CF72-532A-BF4F-86A1-ADD7D846CE39}" type="presOf" srcId="{8E8EE9D8-A0F4-B34B-9A5F-CAE9EEB552DE}" destId="{CAA4BBB5-0EDD-DF4A-917A-5D2BD7AC9BE5}" srcOrd="0" destOrd="2" presId="urn:microsoft.com/office/officeart/2005/8/layout/chevron2"/>
    <dgm:cxn modelId="{3604D352-DA10-6448-B80F-FDBBBAE0503C}" type="presOf" srcId="{0B8DC21D-23B7-7345-843B-3DF35DAC4685}" destId="{1341C382-440A-A748-B759-2992D428EF4B}" srcOrd="0" destOrd="0" presId="urn:microsoft.com/office/officeart/2005/8/layout/chevron2"/>
    <dgm:cxn modelId="{D9FE0D79-DE1F-DA43-9D69-B5C120DF9C0B}" srcId="{F95E77B2-0ACF-2449-ABED-0E1DB60A4B99}" destId="{CAA41F7C-867C-6F46-9966-3C4D19AAA0A6}" srcOrd="4" destOrd="0" parTransId="{27F25652-F218-CC45-B7A5-B164779E248E}" sibTransId="{52415976-B3B8-B641-B1D9-93A58099761B}"/>
    <dgm:cxn modelId="{D242ED59-586C-3F4B-AFEF-CDBE1806D59A}" srcId="{2982DBA6-94CF-1D43-B70D-7371BE4468DE}" destId="{A5FFE7D4-DF98-8843-99B6-D2CEDBA200AA}" srcOrd="1" destOrd="0" parTransId="{D629AF56-D0EF-3441-8634-40B264D69529}" sibTransId="{1D8AD8F5-80A4-C341-A825-2C73B24B7FC8}"/>
    <dgm:cxn modelId="{F3B5BD7F-80FF-EC4F-BF65-8341C3084E36}" type="presOf" srcId="{CAA41F7C-867C-6F46-9966-3C4D19AAA0A6}" destId="{A97DDD12-E1F1-574A-B953-13F23BFB3FFD}" srcOrd="0" destOrd="0" presId="urn:microsoft.com/office/officeart/2005/8/layout/chevron2"/>
    <dgm:cxn modelId="{BC29868A-3C82-7744-BF9D-B5ECAEBE1A0B}" type="presOf" srcId="{0216BFDF-24BE-6040-9DCC-D3985612BB2F}" destId="{813BFA0D-5E6B-8A48-BF97-46534F20425F}" srcOrd="0" destOrd="0" presId="urn:microsoft.com/office/officeart/2005/8/layout/chevron2"/>
    <dgm:cxn modelId="{6EDF328B-8C0E-4819-853D-2E9E4ABE98C5}" srcId="{75F27A52-FB25-494D-8B97-48180925EEEC}" destId="{40A1B37C-6385-4A65-93D1-B3A4C620C823}" srcOrd="1" destOrd="0" parTransId="{E1D43EDC-AB94-4E96-A125-4D518E8978D9}" sibTransId="{A88F0E99-4F96-4BF6-B54F-38E752A0B17F}"/>
    <dgm:cxn modelId="{E9A58394-A56D-6D49-A27E-D81D75F305EA}" type="presOf" srcId="{C6B61362-56B7-4C43-B684-BC22718BC654}" destId="{43BADCCC-FAC8-3947-8A89-56EA3E8E21AE}" srcOrd="0" destOrd="1" presId="urn:microsoft.com/office/officeart/2005/8/layout/chevron2"/>
    <dgm:cxn modelId="{490E359B-8136-574B-B9EE-F2E9EEEFA91C}" type="presOf" srcId="{664E8489-9594-8D43-98A2-E0B16C9D76B7}" destId="{43BADCCC-FAC8-3947-8A89-56EA3E8E21AE}" srcOrd="0" destOrd="0" presId="urn:microsoft.com/office/officeart/2005/8/layout/chevron2"/>
    <dgm:cxn modelId="{0EE2E1A6-7B17-3F4B-B4AA-37C48875146A}" type="presOf" srcId="{B87AF2E4-233D-7F41-A573-7B03B2893EBE}" destId="{1341C382-440A-A748-B759-2992D428EF4B}" srcOrd="0" destOrd="2" presId="urn:microsoft.com/office/officeart/2005/8/layout/chevron2"/>
    <dgm:cxn modelId="{988EC3AE-DE08-482A-96EF-06341F2861B2}" type="presOf" srcId="{40A1B37C-6385-4A65-93D1-B3A4C620C823}" destId="{F0ED31A5-6039-A246-A697-6019E1A914A8}" srcOrd="0" destOrd="1" presId="urn:microsoft.com/office/officeart/2005/8/layout/chevron2"/>
    <dgm:cxn modelId="{49CEB1B8-62CF-4345-AAC9-94F4EA743EFE}" srcId="{2982DBA6-94CF-1D43-B70D-7371BE4468DE}" destId="{0B8DC21D-23B7-7345-843B-3DF35DAC4685}" srcOrd="0" destOrd="0" parTransId="{544BB0A1-3F2F-8A4F-AD92-F3632F4B1741}" sibTransId="{F6AE4F1B-07B8-824E-9962-FF7B9EF83323}"/>
    <dgm:cxn modelId="{F3E606C0-2419-7C45-9C00-4041ED549C77}" srcId="{75F27A52-FB25-494D-8B97-48180925EEEC}" destId="{22D72687-D361-7F42-B03C-626A682CCA83}" srcOrd="3" destOrd="0" parTransId="{7B5699D5-FDC2-B144-A0E1-503D232064B5}" sibTransId="{649A222C-AF84-914D-B237-D27761FE6C1A}"/>
    <dgm:cxn modelId="{945FE2C2-66F4-FF46-AA1B-241EC17EB535}" type="presOf" srcId="{F95E77B2-0ACF-2449-ABED-0E1DB60A4B99}" destId="{BFFAB741-8C72-B04E-99CC-EC318FDBB598}" srcOrd="0" destOrd="0" presId="urn:microsoft.com/office/officeart/2005/8/layout/chevron2"/>
    <dgm:cxn modelId="{6FCCAFC7-2A6D-904D-8001-7C8211482C51}" srcId="{75F27A52-FB25-494D-8B97-48180925EEEC}" destId="{CC5F4722-2CF6-B543-A53C-6F0C520074F7}" srcOrd="2" destOrd="0" parTransId="{2307EE51-961F-9C4C-8E3A-C2D7E73FC2D3}" sibTransId="{1D16CCB0-BB16-2946-9F14-B460C3E61642}"/>
    <dgm:cxn modelId="{F33408D1-447A-844E-90B0-6EB6EB92B2E1}" srcId="{2982DBA6-94CF-1D43-B70D-7371BE4468DE}" destId="{B87AF2E4-233D-7F41-A573-7B03B2893EBE}" srcOrd="2" destOrd="0" parTransId="{B4B00DA4-C0FD-F740-B327-E4E274B8D3B4}" sibTransId="{140E035D-F1B7-CC4B-82FC-5EB9A10855BF}"/>
    <dgm:cxn modelId="{7FDE9BD4-99AE-E548-B40F-F22156E5C4EA}" type="presOf" srcId="{22D72687-D361-7F42-B03C-626A682CCA83}" destId="{F0ED31A5-6039-A246-A697-6019E1A914A8}" srcOrd="0" destOrd="3" presId="urn:microsoft.com/office/officeart/2005/8/layout/chevron2"/>
    <dgm:cxn modelId="{FD263DDB-E50C-C94E-A94C-17009EED6BBF}" srcId="{0216BFDF-24BE-6040-9DCC-D3985612BB2F}" destId="{C6B61362-56B7-4C43-B684-BC22718BC654}" srcOrd="1" destOrd="0" parTransId="{19C2D899-5B38-FB46-8505-EE5D37AA91E6}" sibTransId="{F6FC7451-45CF-234A-A267-A9B574365835}"/>
    <dgm:cxn modelId="{3FED02E1-B549-4F48-9A43-10F25A701285}" type="presOf" srcId="{444B87E9-9BD0-5A4A-B8C8-6FD81E99D2FC}" destId="{CAA4BBB5-0EDD-DF4A-917A-5D2BD7AC9BE5}" srcOrd="0" destOrd="0" presId="urn:microsoft.com/office/officeart/2005/8/layout/chevron2"/>
    <dgm:cxn modelId="{E3FA0EE2-31B6-B14A-B53F-E2C6A52C0680}" srcId="{62031FAE-B24B-DE4B-A7BA-C7A0D328F6E0}" destId="{444B87E9-9BD0-5A4A-B8C8-6FD81E99D2FC}" srcOrd="0" destOrd="0" parTransId="{FA39BDD0-66BD-AC40-A067-391477B576C6}" sibTransId="{95C56F0E-B492-B34D-80F5-3D5DABB4529F}"/>
    <dgm:cxn modelId="{694669E3-7619-044E-9A92-2EF3BD67B9DA}" type="presOf" srcId="{CC5F4722-2CF6-B543-A53C-6F0C520074F7}" destId="{F0ED31A5-6039-A246-A697-6019E1A914A8}" srcOrd="0" destOrd="2" presId="urn:microsoft.com/office/officeart/2005/8/layout/chevron2"/>
    <dgm:cxn modelId="{EEF8E1EA-48AB-FF40-A7F1-EE3D6619C723}" srcId="{F95E77B2-0ACF-2449-ABED-0E1DB60A4B99}" destId="{0216BFDF-24BE-6040-9DCC-D3985612BB2F}" srcOrd="1" destOrd="0" parTransId="{61921CC5-CC14-8045-9A10-246CE1FE5D65}" sibTransId="{3D9B8BA2-24AF-184A-86AB-B67E579F62CB}"/>
    <dgm:cxn modelId="{5BC704EF-A584-E141-AD97-2AAC4B193880}" type="presOf" srcId="{2956D575-097B-0D4C-9FE5-7E907004B9C7}" destId="{43BADCCC-FAC8-3947-8A89-56EA3E8E21AE}" srcOrd="0" destOrd="3" presId="urn:microsoft.com/office/officeart/2005/8/layout/chevron2"/>
    <dgm:cxn modelId="{997370F1-0A88-6545-AA7F-CF3B9EBDD9D0}" type="presOf" srcId="{62C63DCF-68A9-4643-8448-91B6E2DBF7AB}" destId="{26CE1360-1FF7-AB40-9699-2D13F273D68F}" srcOrd="0" destOrd="1" presId="urn:microsoft.com/office/officeart/2005/8/layout/chevron2"/>
    <dgm:cxn modelId="{13A3B4F1-9AAE-E74C-BA3F-BB78A95A2244}" type="presOf" srcId="{239EFE81-1F6E-F54E-B381-AF904B09B393}" destId="{CAA4BBB5-0EDD-DF4A-917A-5D2BD7AC9BE5}" srcOrd="0" destOrd="1" presId="urn:microsoft.com/office/officeart/2005/8/layout/chevron2"/>
    <dgm:cxn modelId="{E378B9F1-34B8-1542-98D3-3CBAA599978C}" type="presOf" srcId="{2982DBA6-94CF-1D43-B70D-7371BE4468DE}" destId="{695AC758-9BB6-2649-B8FA-ABE10F20DA19}" srcOrd="0" destOrd="0" presId="urn:microsoft.com/office/officeart/2005/8/layout/chevron2"/>
    <dgm:cxn modelId="{FD82DCF9-005E-0144-A797-2F7E533235CE}" srcId="{F95E77B2-0ACF-2449-ABED-0E1DB60A4B99}" destId="{2982DBA6-94CF-1D43-B70D-7371BE4468DE}" srcOrd="3" destOrd="0" parTransId="{751A6C17-4B72-0742-9465-085A7B8A1DB2}" sibTransId="{6B6F1313-1F69-A647-AB02-FCF3FBEF9373}"/>
    <dgm:cxn modelId="{45599DFC-751B-CA42-90AA-5D5981ABD5BB}" type="presOf" srcId="{9CF4DBF0-FA3A-3848-BF23-01641A5F1C30}" destId="{43BADCCC-FAC8-3947-8A89-56EA3E8E21AE}" srcOrd="0" destOrd="2" presId="urn:microsoft.com/office/officeart/2005/8/layout/chevron2"/>
    <dgm:cxn modelId="{D83E38F2-CDAC-2C40-AF53-43372ED35E2C}" type="presParOf" srcId="{BFFAB741-8C72-B04E-99CC-EC318FDBB598}" destId="{B2EFEF89-B81C-624C-B361-7306162EB7BA}" srcOrd="0" destOrd="0" presId="urn:microsoft.com/office/officeart/2005/8/layout/chevron2"/>
    <dgm:cxn modelId="{019F6D87-A0B5-2B4C-B104-E9A1A206369C}" type="presParOf" srcId="{B2EFEF89-B81C-624C-B361-7306162EB7BA}" destId="{377F885D-DAE0-144F-A2B1-C6A57B6392E3}" srcOrd="0" destOrd="0" presId="urn:microsoft.com/office/officeart/2005/8/layout/chevron2"/>
    <dgm:cxn modelId="{DBF5325E-59D2-964B-9B17-DDF0550DC962}" type="presParOf" srcId="{B2EFEF89-B81C-624C-B361-7306162EB7BA}" destId="{F0ED31A5-6039-A246-A697-6019E1A914A8}" srcOrd="1" destOrd="0" presId="urn:microsoft.com/office/officeart/2005/8/layout/chevron2"/>
    <dgm:cxn modelId="{814589A7-74ED-0C44-B363-9F06F39D898D}" type="presParOf" srcId="{BFFAB741-8C72-B04E-99CC-EC318FDBB598}" destId="{D21172E1-4EFA-1848-9DFF-3FE80397E94F}" srcOrd="1" destOrd="0" presId="urn:microsoft.com/office/officeart/2005/8/layout/chevron2"/>
    <dgm:cxn modelId="{AE3792E1-2FAF-4A4F-96F4-9328396D7BDA}" type="presParOf" srcId="{BFFAB741-8C72-B04E-99CC-EC318FDBB598}" destId="{6D07DC92-0FEE-B640-820A-4D2F8CB8ABB2}" srcOrd="2" destOrd="0" presId="urn:microsoft.com/office/officeart/2005/8/layout/chevron2"/>
    <dgm:cxn modelId="{D3B63BF3-30F1-E542-99F7-2D52E8792C06}" type="presParOf" srcId="{6D07DC92-0FEE-B640-820A-4D2F8CB8ABB2}" destId="{813BFA0D-5E6B-8A48-BF97-46534F20425F}" srcOrd="0" destOrd="0" presId="urn:microsoft.com/office/officeart/2005/8/layout/chevron2"/>
    <dgm:cxn modelId="{467B2F38-2A72-8744-BE36-840449CBCF8E}" type="presParOf" srcId="{6D07DC92-0FEE-B640-820A-4D2F8CB8ABB2}" destId="{43BADCCC-FAC8-3947-8A89-56EA3E8E21AE}" srcOrd="1" destOrd="0" presId="urn:microsoft.com/office/officeart/2005/8/layout/chevron2"/>
    <dgm:cxn modelId="{84F82E09-F42E-8445-BB84-7DF17887AF25}" type="presParOf" srcId="{BFFAB741-8C72-B04E-99CC-EC318FDBB598}" destId="{5C8DB28F-BD2A-6D44-842F-2E749EEC145F}" srcOrd="3" destOrd="0" presId="urn:microsoft.com/office/officeart/2005/8/layout/chevron2"/>
    <dgm:cxn modelId="{5784445A-BD45-B645-B741-DAA2AE4EC93F}" type="presParOf" srcId="{BFFAB741-8C72-B04E-99CC-EC318FDBB598}" destId="{24BAB3D3-5302-EB4C-A46F-2ECC53E7F7A4}" srcOrd="4" destOrd="0" presId="urn:microsoft.com/office/officeart/2005/8/layout/chevron2"/>
    <dgm:cxn modelId="{79BCAEB2-F194-1643-AB6F-2381E5E4449F}" type="presParOf" srcId="{24BAB3D3-5302-EB4C-A46F-2ECC53E7F7A4}" destId="{354ED260-FB81-E043-9E2F-0D16DAE9927A}" srcOrd="0" destOrd="0" presId="urn:microsoft.com/office/officeart/2005/8/layout/chevron2"/>
    <dgm:cxn modelId="{2E54F136-F304-5F4E-A713-AF6673110140}" type="presParOf" srcId="{24BAB3D3-5302-EB4C-A46F-2ECC53E7F7A4}" destId="{CAA4BBB5-0EDD-DF4A-917A-5D2BD7AC9BE5}" srcOrd="1" destOrd="0" presId="urn:microsoft.com/office/officeart/2005/8/layout/chevron2"/>
    <dgm:cxn modelId="{F374ADE4-C97E-B541-9252-D4BF9B122B71}" type="presParOf" srcId="{BFFAB741-8C72-B04E-99CC-EC318FDBB598}" destId="{319BBE7E-8C9B-D147-9B21-264B30305C86}" srcOrd="5" destOrd="0" presId="urn:microsoft.com/office/officeart/2005/8/layout/chevron2"/>
    <dgm:cxn modelId="{54B4B9BE-4DF1-604E-A93A-87F130824952}" type="presParOf" srcId="{BFFAB741-8C72-B04E-99CC-EC318FDBB598}" destId="{FDA485C9-6C54-9142-B5D0-3E4223FD298F}" srcOrd="6" destOrd="0" presId="urn:microsoft.com/office/officeart/2005/8/layout/chevron2"/>
    <dgm:cxn modelId="{494622FD-1EBD-1440-A0A7-E39FF76B7233}" type="presParOf" srcId="{FDA485C9-6C54-9142-B5D0-3E4223FD298F}" destId="{695AC758-9BB6-2649-B8FA-ABE10F20DA19}" srcOrd="0" destOrd="0" presId="urn:microsoft.com/office/officeart/2005/8/layout/chevron2"/>
    <dgm:cxn modelId="{2E791EFD-2877-8A4A-8A25-A0591B08858D}" type="presParOf" srcId="{FDA485C9-6C54-9142-B5D0-3E4223FD298F}" destId="{1341C382-440A-A748-B759-2992D428EF4B}" srcOrd="1" destOrd="0" presId="urn:microsoft.com/office/officeart/2005/8/layout/chevron2"/>
    <dgm:cxn modelId="{8009A6EC-8D64-894D-AE22-845804DC5555}" type="presParOf" srcId="{BFFAB741-8C72-B04E-99CC-EC318FDBB598}" destId="{944BBB00-1235-8C43-99EA-58042F67F49E}" srcOrd="7" destOrd="0" presId="urn:microsoft.com/office/officeart/2005/8/layout/chevron2"/>
    <dgm:cxn modelId="{396ABA75-66EC-3349-9E33-BBD219018EE9}" type="presParOf" srcId="{BFFAB741-8C72-B04E-99CC-EC318FDBB598}" destId="{69C70731-E08F-C541-84B5-2150F3F0C780}" srcOrd="8" destOrd="0" presId="urn:microsoft.com/office/officeart/2005/8/layout/chevron2"/>
    <dgm:cxn modelId="{609BF7CD-FF92-E248-99A9-033E944B5B10}" type="presParOf" srcId="{69C70731-E08F-C541-84B5-2150F3F0C780}" destId="{A97DDD12-E1F1-574A-B953-13F23BFB3FFD}" srcOrd="0" destOrd="0" presId="urn:microsoft.com/office/officeart/2005/8/layout/chevron2"/>
    <dgm:cxn modelId="{9263465B-AF36-E548-B7D0-88D3E6F97BB7}" type="presParOf" srcId="{69C70731-E08F-C541-84B5-2150F3F0C780}" destId="{26CE1360-1FF7-AB40-9699-2D13F273D68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E9F98-1887-4B93-8E5D-C15D0741068C}">
      <dsp:nvSpPr>
        <dsp:cNvPr id="0" name=""/>
        <dsp:cNvSpPr/>
      </dsp:nvSpPr>
      <dsp:spPr>
        <a:xfrm>
          <a:off x="1785" y="1596826"/>
          <a:ext cx="2175867" cy="87034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2012: Observation</a:t>
          </a:r>
        </a:p>
      </dsp:txBody>
      <dsp:txXfrm>
        <a:off x="436958" y="1596826"/>
        <a:ext cx="1305521" cy="870346"/>
      </dsp:txXfrm>
    </dsp:sp>
    <dsp:sp modelId="{606BE394-3C20-46C7-BC69-BDE3C9B22B65}">
      <dsp:nvSpPr>
        <dsp:cNvPr id="0" name=""/>
        <dsp:cNvSpPr/>
      </dsp:nvSpPr>
      <dsp:spPr>
        <a:xfrm>
          <a:off x="1960066" y="1596826"/>
          <a:ext cx="2175867" cy="870346"/>
        </a:xfrm>
        <a:prstGeom prst="chevron">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2013 – 2017: Exploration</a:t>
          </a:r>
        </a:p>
      </dsp:txBody>
      <dsp:txXfrm>
        <a:off x="2395239" y="1596826"/>
        <a:ext cx="1305521" cy="870346"/>
      </dsp:txXfrm>
    </dsp:sp>
    <dsp:sp modelId="{5FCB145D-F511-439C-9FE8-9D76CF1EC3D2}">
      <dsp:nvSpPr>
        <dsp:cNvPr id="0" name=""/>
        <dsp:cNvSpPr/>
      </dsp:nvSpPr>
      <dsp:spPr>
        <a:xfrm>
          <a:off x="3918346" y="1596826"/>
          <a:ext cx="2175867" cy="87034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2018 – ?: Production</a:t>
          </a:r>
        </a:p>
      </dsp:txBody>
      <dsp:txXfrm>
        <a:off x="4353519" y="1596826"/>
        <a:ext cx="1305521" cy="870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F885D-DAE0-144F-A2B1-C6A57B6392E3}">
      <dsp:nvSpPr>
        <dsp:cNvPr id="0" name=""/>
        <dsp:cNvSpPr/>
      </dsp:nvSpPr>
      <dsp:spPr>
        <a:xfrm rot="5400000">
          <a:off x="-110647" y="113651"/>
          <a:ext cx="737652" cy="51635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Q4 2019</a:t>
          </a:r>
        </a:p>
      </dsp:txBody>
      <dsp:txXfrm rot="-5400000">
        <a:off x="1" y="261181"/>
        <a:ext cx="516356" cy="221296"/>
      </dsp:txXfrm>
    </dsp:sp>
    <dsp:sp modelId="{F0ED31A5-6039-A246-A697-6019E1A914A8}">
      <dsp:nvSpPr>
        <dsp:cNvPr id="0" name=""/>
        <dsp:cNvSpPr/>
      </dsp:nvSpPr>
      <dsp:spPr>
        <a:xfrm rot="5400000">
          <a:off x="2761641" y="-2242280"/>
          <a:ext cx="479474" cy="497004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Char char="•"/>
          </a:pPr>
          <a:r>
            <a:rPr lang="en-US" sz="700" kern="1200" dirty="0"/>
            <a:t>Obtain 2nd mining license</a:t>
          </a:r>
        </a:p>
        <a:p>
          <a:pPr marL="57150" lvl="1" indent="-57150" algn="l" defTabSz="311150">
            <a:lnSpc>
              <a:spcPct val="90000"/>
            </a:lnSpc>
            <a:spcBef>
              <a:spcPct val="0"/>
            </a:spcBef>
            <a:spcAft>
              <a:spcPct val="15000"/>
            </a:spcAft>
            <a:buChar char="•"/>
          </a:pPr>
          <a:r>
            <a:rPr lang="en-US" sz="700" kern="1200" dirty="0"/>
            <a:t>Start of shaft production</a:t>
          </a:r>
        </a:p>
        <a:p>
          <a:pPr marL="57150" lvl="1" indent="-57150" algn="l" defTabSz="311150">
            <a:lnSpc>
              <a:spcPct val="90000"/>
            </a:lnSpc>
            <a:spcBef>
              <a:spcPct val="0"/>
            </a:spcBef>
            <a:spcAft>
              <a:spcPct val="15000"/>
            </a:spcAft>
            <a:buChar char="•"/>
          </a:pPr>
          <a:r>
            <a:rPr lang="en-US" sz="700" kern="1200" dirty="0"/>
            <a:t>Work on fundraising</a:t>
          </a:r>
        </a:p>
        <a:p>
          <a:pPr marL="57150" lvl="1" indent="-57150" algn="l" defTabSz="311150">
            <a:lnSpc>
              <a:spcPct val="90000"/>
            </a:lnSpc>
            <a:spcBef>
              <a:spcPct val="0"/>
            </a:spcBef>
            <a:spcAft>
              <a:spcPct val="15000"/>
            </a:spcAft>
            <a:buChar char="•"/>
          </a:pPr>
          <a:r>
            <a:rPr lang="en-US" sz="700" kern="1200" dirty="0"/>
            <a:t>Commence platform </a:t>
          </a:r>
          <a:r>
            <a:rPr lang="en-US" sz="800" kern="1200" dirty="0"/>
            <a:t>development</a:t>
          </a:r>
          <a:r>
            <a:rPr lang="en-US" sz="700" kern="1200" dirty="0"/>
            <a:t> for STO</a:t>
          </a:r>
        </a:p>
      </dsp:txBody>
      <dsp:txXfrm rot="-5400000">
        <a:off x="516357" y="26410"/>
        <a:ext cx="4946637" cy="432662"/>
      </dsp:txXfrm>
    </dsp:sp>
    <dsp:sp modelId="{813BFA0D-5E6B-8A48-BF97-46534F20425F}">
      <dsp:nvSpPr>
        <dsp:cNvPr id="0" name=""/>
        <dsp:cNvSpPr/>
      </dsp:nvSpPr>
      <dsp:spPr>
        <a:xfrm rot="5400000">
          <a:off x="-110647" y="727836"/>
          <a:ext cx="737652" cy="51635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Q1 2020</a:t>
          </a:r>
        </a:p>
      </dsp:txBody>
      <dsp:txXfrm rot="-5400000">
        <a:off x="1" y="875366"/>
        <a:ext cx="516356" cy="221296"/>
      </dsp:txXfrm>
    </dsp:sp>
    <dsp:sp modelId="{43BADCCC-FAC8-3947-8A89-56EA3E8E21AE}">
      <dsp:nvSpPr>
        <dsp:cNvPr id="0" name=""/>
        <dsp:cNvSpPr/>
      </dsp:nvSpPr>
      <dsp:spPr>
        <a:xfrm rot="5400000">
          <a:off x="2761641" y="-1628095"/>
          <a:ext cx="479474" cy="497004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Char char="•"/>
          </a:pPr>
          <a:r>
            <a:rPr lang="en-US" sz="700" kern="1200"/>
            <a:t>Raise $1 mm minimum</a:t>
          </a:r>
        </a:p>
        <a:p>
          <a:pPr marL="57150" lvl="1" indent="-57150" algn="l" defTabSz="311150">
            <a:lnSpc>
              <a:spcPct val="90000"/>
            </a:lnSpc>
            <a:spcBef>
              <a:spcPct val="0"/>
            </a:spcBef>
            <a:spcAft>
              <a:spcPct val="15000"/>
            </a:spcAft>
            <a:buChar char="•"/>
          </a:pPr>
          <a:r>
            <a:rPr lang="en-US" sz="700" kern="1200"/>
            <a:t>Deploy at the mining sites</a:t>
          </a:r>
        </a:p>
        <a:p>
          <a:pPr marL="57150" lvl="1" indent="-57150" algn="l" defTabSz="311150">
            <a:lnSpc>
              <a:spcPct val="90000"/>
            </a:lnSpc>
            <a:spcBef>
              <a:spcPct val="0"/>
            </a:spcBef>
            <a:spcAft>
              <a:spcPct val="15000"/>
            </a:spcAft>
            <a:buChar char="•"/>
          </a:pPr>
          <a:r>
            <a:rPr lang="en-US" sz="700" kern="1200" dirty="0"/>
            <a:t>Lay the mouths of the first shafts</a:t>
          </a:r>
        </a:p>
        <a:p>
          <a:pPr marL="57150" lvl="1" indent="-57150" algn="l" defTabSz="311150">
            <a:lnSpc>
              <a:spcPct val="90000"/>
            </a:lnSpc>
            <a:spcBef>
              <a:spcPct val="0"/>
            </a:spcBef>
            <a:spcAft>
              <a:spcPct val="15000"/>
            </a:spcAft>
            <a:buChar char="•"/>
          </a:pPr>
          <a:r>
            <a:rPr lang="en-US" sz="700" kern="1200"/>
            <a:t>Pass vertical trunks</a:t>
          </a:r>
        </a:p>
      </dsp:txBody>
      <dsp:txXfrm rot="-5400000">
        <a:off x="516357" y="640595"/>
        <a:ext cx="4946637" cy="432662"/>
      </dsp:txXfrm>
    </dsp:sp>
    <dsp:sp modelId="{354ED260-FB81-E043-9E2F-0D16DAE9927A}">
      <dsp:nvSpPr>
        <dsp:cNvPr id="0" name=""/>
        <dsp:cNvSpPr/>
      </dsp:nvSpPr>
      <dsp:spPr>
        <a:xfrm rot="5400000">
          <a:off x="-110647" y="1342021"/>
          <a:ext cx="737652" cy="51635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Q2 2020</a:t>
          </a:r>
        </a:p>
      </dsp:txBody>
      <dsp:txXfrm rot="-5400000">
        <a:off x="1" y="1489551"/>
        <a:ext cx="516356" cy="221296"/>
      </dsp:txXfrm>
    </dsp:sp>
    <dsp:sp modelId="{CAA4BBB5-0EDD-DF4A-917A-5D2BD7AC9BE5}">
      <dsp:nvSpPr>
        <dsp:cNvPr id="0" name=""/>
        <dsp:cNvSpPr/>
      </dsp:nvSpPr>
      <dsp:spPr>
        <a:xfrm rot="5400000">
          <a:off x="2761641" y="-1013910"/>
          <a:ext cx="479474" cy="497004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Char char="•"/>
          </a:pPr>
          <a:r>
            <a:rPr lang="en-US" sz="700" kern="1200"/>
            <a:t>Complete private offering / STO</a:t>
          </a:r>
        </a:p>
        <a:p>
          <a:pPr marL="57150" lvl="1" indent="-57150" algn="l" defTabSz="311150">
            <a:lnSpc>
              <a:spcPct val="90000"/>
            </a:lnSpc>
            <a:spcBef>
              <a:spcPct val="0"/>
            </a:spcBef>
            <a:spcAft>
              <a:spcPct val="15000"/>
            </a:spcAft>
            <a:buChar char="•"/>
          </a:pPr>
          <a:r>
            <a:rPr lang="en-US" sz="700" kern="1200"/>
            <a:t>Lay horizontal drifts</a:t>
          </a:r>
        </a:p>
        <a:p>
          <a:pPr marL="57150" lvl="1" indent="-57150" algn="l" defTabSz="311150">
            <a:lnSpc>
              <a:spcPct val="90000"/>
            </a:lnSpc>
            <a:spcBef>
              <a:spcPct val="0"/>
            </a:spcBef>
            <a:spcAft>
              <a:spcPct val="15000"/>
            </a:spcAft>
            <a:buChar char="•"/>
          </a:pPr>
          <a:r>
            <a:rPr lang="en-US" sz="700" kern="1200"/>
            <a:t>Commence production</a:t>
          </a:r>
        </a:p>
        <a:p>
          <a:pPr marL="57150" lvl="1" indent="-57150" algn="l" defTabSz="311150">
            <a:lnSpc>
              <a:spcPct val="90000"/>
            </a:lnSpc>
            <a:spcBef>
              <a:spcPct val="0"/>
            </a:spcBef>
            <a:spcAft>
              <a:spcPct val="15000"/>
            </a:spcAft>
            <a:buChar char="•"/>
          </a:pPr>
          <a:r>
            <a:rPr lang="en-US" sz="700" kern="1200"/>
            <a:t>Conduct additional geological exploration work to increase reserves</a:t>
          </a:r>
        </a:p>
      </dsp:txBody>
      <dsp:txXfrm rot="-5400000">
        <a:off x="516357" y="1254780"/>
        <a:ext cx="4946637" cy="432662"/>
      </dsp:txXfrm>
    </dsp:sp>
    <dsp:sp modelId="{695AC758-9BB6-2649-B8FA-ABE10F20DA19}">
      <dsp:nvSpPr>
        <dsp:cNvPr id="0" name=""/>
        <dsp:cNvSpPr/>
      </dsp:nvSpPr>
      <dsp:spPr>
        <a:xfrm rot="5400000">
          <a:off x="-110647" y="1956206"/>
          <a:ext cx="737652" cy="51635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Q3 2020 – Q4 2020</a:t>
          </a:r>
        </a:p>
      </dsp:txBody>
      <dsp:txXfrm rot="-5400000">
        <a:off x="1" y="2103736"/>
        <a:ext cx="516356" cy="221296"/>
      </dsp:txXfrm>
    </dsp:sp>
    <dsp:sp modelId="{1341C382-440A-A748-B759-2992D428EF4B}">
      <dsp:nvSpPr>
        <dsp:cNvPr id="0" name=""/>
        <dsp:cNvSpPr/>
      </dsp:nvSpPr>
      <dsp:spPr>
        <a:xfrm rot="5400000">
          <a:off x="2761641" y="-399725"/>
          <a:ext cx="479474" cy="497004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Char char="•"/>
          </a:pPr>
          <a:r>
            <a:rPr lang="en-US" sz="700" kern="1200"/>
            <a:t>Lay additional mines</a:t>
          </a:r>
        </a:p>
        <a:p>
          <a:pPr marL="57150" lvl="1" indent="-57150" algn="l" defTabSz="311150">
            <a:lnSpc>
              <a:spcPct val="90000"/>
            </a:lnSpc>
            <a:spcBef>
              <a:spcPct val="0"/>
            </a:spcBef>
            <a:spcAft>
              <a:spcPct val="15000"/>
            </a:spcAft>
            <a:buChar char="•"/>
          </a:pPr>
          <a:r>
            <a:rPr lang="en-US" sz="700" kern="1200"/>
            <a:t>Commence production</a:t>
          </a:r>
        </a:p>
        <a:p>
          <a:pPr marL="57150" lvl="1" indent="-57150" algn="l" defTabSz="311150">
            <a:lnSpc>
              <a:spcPct val="90000"/>
            </a:lnSpc>
            <a:spcBef>
              <a:spcPct val="0"/>
            </a:spcBef>
            <a:spcAft>
              <a:spcPct val="15000"/>
            </a:spcAft>
            <a:buChar char="•"/>
          </a:pPr>
          <a:r>
            <a:rPr lang="en-US" sz="700" kern="1200"/>
            <a:t>Continue geological surveys (with expected increase in proven reserves to be about 100%)</a:t>
          </a:r>
        </a:p>
      </dsp:txBody>
      <dsp:txXfrm rot="-5400000">
        <a:off x="516357" y="1868965"/>
        <a:ext cx="4946637" cy="432662"/>
      </dsp:txXfrm>
    </dsp:sp>
    <dsp:sp modelId="{A97DDD12-E1F1-574A-B953-13F23BFB3FFD}">
      <dsp:nvSpPr>
        <dsp:cNvPr id="0" name=""/>
        <dsp:cNvSpPr/>
      </dsp:nvSpPr>
      <dsp:spPr>
        <a:xfrm rot="5400000">
          <a:off x="-110647" y="2570391"/>
          <a:ext cx="737652" cy="51635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Q4 2020 - Q4 2022</a:t>
          </a:r>
        </a:p>
      </dsp:txBody>
      <dsp:txXfrm rot="-5400000">
        <a:off x="1" y="2717921"/>
        <a:ext cx="516356" cy="221296"/>
      </dsp:txXfrm>
    </dsp:sp>
    <dsp:sp modelId="{26CE1360-1FF7-AB40-9699-2D13F273D68F}">
      <dsp:nvSpPr>
        <dsp:cNvPr id="0" name=""/>
        <dsp:cNvSpPr/>
      </dsp:nvSpPr>
      <dsp:spPr>
        <a:xfrm rot="5400000">
          <a:off x="2761641" y="214458"/>
          <a:ext cx="479474" cy="497004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Char char="•"/>
          </a:pPr>
          <a:r>
            <a:rPr lang="en-US" sz="700" kern="1200"/>
            <a:t>Realized 90% of production capacity</a:t>
          </a:r>
        </a:p>
        <a:p>
          <a:pPr marL="57150" lvl="1" indent="-57150" algn="l" defTabSz="311150">
            <a:lnSpc>
              <a:spcPct val="90000"/>
            </a:lnSpc>
            <a:spcBef>
              <a:spcPct val="0"/>
            </a:spcBef>
            <a:spcAft>
              <a:spcPct val="15000"/>
            </a:spcAft>
            <a:buChar char="•"/>
          </a:pPr>
          <a:r>
            <a:rPr lang="en-US" sz="700" kern="1200"/>
            <a:t>Finalize infrastructure deployment</a:t>
          </a:r>
        </a:p>
        <a:p>
          <a:pPr marL="57150" lvl="1" indent="-57150" algn="l" defTabSz="311150">
            <a:lnSpc>
              <a:spcPct val="90000"/>
            </a:lnSpc>
            <a:spcBef>
              <a:spcPct val="0"/>
            </a:spcBef>
            <a:spcAft>
              <a:spcPct val="15000"/>
            </a:spcAft>
            <a:buChar char="•"/>
          </a:pPr>
          <a:endParaRPr lang="en-US" sz="700" kern="1200"/>
        </a:p>
      </dsp:txBody>
      <dsp:txXfrm rot="-5400000">
        <a:off x="516357" y="2483148"/>
        <a:ext cx="4946637" cy="4326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0.2193</cdr:x>
      <cdr:y>0.77027</cdr:y>
    </cdr:from>
    <cdr:to>
      <cdr:x>0.32456</cdr:x>
      <cdr:y>0.93243</cdr:y>
    </cdr:to>
    <cdr:sp macro="" textlink="">
      <cdr:nvSpPr>
        <cdr:cNvPr id="4" name="TextBox 3"/>
        <cdr:cNvSpPr txBox="1"/>
      </cdr:nvSpPr>
      <cdr:spPr>
        <a:xfrm xmlns:a="http://schemas.openxmlformats.org/drawingml/2006/main">
          <a:off x="1905000" y="4343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644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232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293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802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47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8295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926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277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919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133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96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811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7601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1151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2307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3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6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31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05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28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381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96630" y="2003888"/>
            <a:ext cx="4523700" cy="1159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cxnSp>
        <p:nvCxnSpPr>
          <p:cNvPr id="11" name="Google Shape;11;p2"/>
          <p:cNvCxnSpPr/>
          <p:nvPr/>
        </p:nvCxnSpPr>
        <p:spPr>
          <a:xfrm>
            <a:off x="-6025" y="3676512"/>
            <a:ext cx="9162000"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117950" y="3393000"/>
            <a:ext cx="567000" cy="5670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2105050" y="2238000"/>
            <a:ext cx="4933800" cy="819900"/>
          </a:xfrm>
          <a:prstGeom prst="rect">
            <a:avLst/>
          </a:prstGeom>
        </p:spPr>
        <p:txBody>
          <a:bodyPr spcFirstLastPara="1" wrap="square" lIns="91425" tIns="91425" rIns="91425" bIns="91425" anchor="b" anchorCtr="0">
            <a:noAutofit/>
          </a:bodyPr>
          <a:lstStyle>
            <a:lvl1pPr marL="457200" lvl="0" indent="-381000" algn="ctr" rtl="0">
              <a:spcBef>
                <a:spcPts val="600"/>
              </a:spcBef>
              <a:spcAft>
                <a:spcPts val="0"/>
              </a:spcAft>
              <a:buSzPts val="2400"/>
              <a:buFont typeface="Lora"/>
              <a:buChar char="◉"/>
              <a:defRPr sz="2400" i="1">
                <a:latin typeface="Lora"/>
                <a:ea typeface="Lora"/>
                <a:cs typeface="Lora"/>
                <a:sym typeface="Lora"/>
              </a:defRPr>
            </a:lvl1pPr>
            <a:lvl2pPr marL="914400" lvl="1" indent="-355600" algn="ctr" rtl="0">
              <a:spcBef>
                <a:spcPts val="0"/>
              </a:spcBef>
              <a:spcAft>
                <a:spcPts val="0"/>
              </a:spcAft>
              <a:buSzPts val="2000"/>
              <a:buFont typeface="Lora"/>
              <a:buChar char="○"/>
              <a:defRPr i="1">
                <a:latin typeface="Lora"/>
                <a:ea typeface="Lora"/>
                <a:cs typeface="Lora"/>
                <a:sym typeface="Lora"/>
              </a:defRPr>
            </a:lvl2pPr>
            <a:lvl3pPr marL="1371600" lvl="2" indent="-355600" algn="ctr" rtl="0">
              <a:spcBef>
                <a:spcPts val="0"/>
              </a:spcBef>
              <a:spcAft>
                <a:spcPts val="0"/>
              </a:spcAft>
              <a:buSzPts val="2000"/>
              <a:buFont typeface="Lora"/>
              <a:buChar char="■"/>
              <a:defRPr i="1">
                <a:latin typeface="Lora"/>
                <a:ea typeface="Lora"/>
                <a:cs typeface="Lora"/>
                <a:sym typeface="Lora"/>
              </a:defRPr>
            </a:lvl3pPr>
            <a:lvl4pPr marL="1828800" lvl="3" indent="-381000" algn="ctr" rtl="0">
              <a:spcBef>
                <a:spcPts val="0"/>
              </a:spcBef>
              <a:spcAft>
                <a:spcPts val="0"/>
              </a:spcAft>
              <a:buSzPts val="2400"/>
              <a:buFont typeface="Lora"/>
              <a:buChar char="●"/>
              <a:defRPr sz="2400" i="1">
                <a:latin typeface="Lora"/>
                <a:ea typeface="Lora"/>
                <a:cs typeface="Lora"/>
                <a:sym typeface="Lora"/>
              </a:defRPr>
            </a:lvl4pPr>
            <a:lvl5pPr marL="2286000" lvl="4" indent="-381000" algn="ctr" rtl="0">
              <a:spcBef>
                <a:spcPts val="0"/>
              </a:spcBef>
              <a:spcAft>
                <a:spcPts val="0"/>
              </a:spcAft>
              <a:buSzPts val="2400"/>
              <a:buFont typeface="Lora"/>
              <a:buChar char="○"/>
              <a:defRPr sz="2400" i="1">
                <a:latin typeface="Lora"/>
                <a:ea typeface="Lora"/>
                <a:cs typeface="Lora"/>
                <a:sym typeface="Lora"/>
              </a:defRPr>
            </a:lvl5pPr>
            <a:lvl6pPr marL="2743200" lvl="5" indent="-381000" algn="ctr" rtl="0">
              <a:spcBef>
                <a:spcPts val="0"/>
              </a:spcBef>
              <a:spcAft>
                <a:spcPts val="0"/>
              </a:spcAft>
              <a:buSzPts val="2400"/>
              <a:buFont typeface="Lora"/>
              <a:buChar char="■"/>
              <a:defRPr sz="2400" i="1">
                <a:latin typeface="Lora"/>
                <a:ea typeface="Lora"/>
                <a:cs typeface="Lora"/>
                <a:sym typeface="Lora"/>
              </a:defRPr>
            </a:lvl6pPr>
            <a:lvl7pPr marL="3200400" lvl="6" indent="-381000" algn="ctr" rtl="0">
              <a:spcBef>
                <a:spcPts val="0"/>
              </a:spcBef>
              <a:spcAft>
                <a:spcPts val="0"/>
              </a:spcAft>
              <a:buSzPts val="2400"/>
              <a:buFont typeface="Lora"/>
              <a:buChar char="●"/>
              <a:defRPr sz="2400" i="1">
                <a:latin typeface="Lora"/>
                <a:ea typeface="Lora"/>
                <a:cs typeface="Lora"/>
                <a:sym typeface="Lora"/>
              </a:defRPr>
            </a:lvl7pPr>
            <a:lvl8pPr marL="3657600" lvl="7" indent="-381000" algn="ctr" rtl="0">
              <a:spcBef>
                <a:spcPts val="0"/>
              </a:spcBef>
              <a:spcAft>
                <a:spcPts val="0"/>
              </a:spcAft>
              <a:buSzPts val="2400"/>
              <a:buFont typeface="Lora"/>
              <a:buChar char="○"/>
              <a:defRPr sz="2400" i="1">
                <a:latin typeface="Lora"/>
                <a:ea typeface="Lora"/>
                <a:cs typeface="Lora"/>
                <a:sym typeface="Lora"/>
              </a:defRPr>
            </a:lvl8pPr>
            <a:lvl9pPr marL="4114800" lvl="8" indent="-381000" algn="ctr">
              <a:spcBef>
                <a:spcPts val="0"/>
              </a:spcBef>
              <a:spcAft>
                <a:spcPts val="0"/>
              </a:spcAft>
              <a:buSzPts val="2400"/>
              <a:buFont typeface="Lora"/>
              <a:buChar char="■"/>
              <a:defRPr sz="2400" i="1">
                <a:latin typeface="Lora"/>
                <a:ea typeface="Lora"/>
                <a:cs typeface="Lora"/>
                <a:sym typeface="Lora"/>
              </a:defRPr>
            </a:lvl9pPr>
          </a:lstStyle>
          <a:p>
            <a:endParaRPr/>
          </a:p>
        </p:txBody>
      </p:sp>
      <p:cxnSp>
        <p:nvCxnSpPr>
          <p:cNvPr id="22" name="Google Shape;22;p4"/>
          <p:cNvCxnSpPr/>
          <p:nvPr/>
        </p:nvCxnSpPr>
        <p:spPr>
          <a:xfrm>
            <a:off x="4584075" y="3676500"/>
            <a:ext cx="0" cy="1480500"/>
          </a:xfrm>
          <a:prstGeom prst="straightConnector1">
            <a:avLst/>
          </a:prstGeom>
          <a:noFill/>
          <a:ln w="9525" cap="flat" cmpd="sng">
            <a:solidFill>
              <a:srgbClr val="CCCCCC"/>
            </a:solidFill>
            <a:prstDash val="solid"/>
            <a:round/>
            <a:headEnd type="none" w="med" len="med"/>
            <a:tailEnd type="none" w="med" len="med"/>
          </a:ln>
        </p:spPr>
      </p:cxnSp>
      <p:sp>
        <p:nvSpPr>
          <p:cNvPr id="23" name="Google Shape;23;p4"/>
          <p:cNvSpPr/>
          <p:nvPr/>
        </p:nvSpPr>
        <p:spPr>
          <a:xfrm>
            <a:off x="4288500" y="3393000"/>
            <a:ext cx="567000" cy="5670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p:nvPr/>
        </p:nvSpPr>
        <p:spPr>
          <a:xfrm>
            <a:off x="3593400" y="3412652"/>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Lora"/>
                <a:ea typeface="Lora"/>
                <a:cs typeface="Lora"/>
                <a:sym typeface="Lora"/>
              </a:rPr>
              <a:t>“</a:t>
            </a:r>
            <a:endParaRPr sz="3600" b="1">
              <a:latin typeface="Lora"/>
              <a:ea typeface="Lora"/>
              <a:cs typeface="Lora"/>
              <a:sym typeface="Lora"/>
            </a:endParaRPr>
          </a:p>
        </p:txBody>
      </p:sp>
      <p:sp>
        <p:nvSpPr>
          <p:cNvPr id="25" name="Google Shape;25;p4"/>
          <p:cNvSpPr txBox="1">
            <a:spLocks noGrp="1"/>
          </p:cNvSpPr>
          <p:nvPr>
            <p:ph type="sldNum" idx="12"/>
          </p:nvPr>
        </p:nvSpPr>
        <p:spPr>
          <a:xfrm>
            <a:off x="4297650" y="1"/>
            <a:ext cx="548700" cy="393600"/>
          </a:xfrm>
          <a:prstGeom prst="rect">
            <a:avLst/>
          </a:prstGeom>
        </p:spPr>
        <p:txBody>
          <a:bodyPr spcFirstLastPara="1" wrap="square" lIns="91425" tIns="91425" rIns="91425" bIns="91425" anchor="t"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
        <p:cNvGrpSpPr/>
        <p:nvPr/>
      </p:nvGrpSpPr>
      <p:grpSpPr>
        <a:xfrm>
          <a:off x="0" y="0"/>
          <a:ext cx="0" cy="0"/>
          <a:chOff x="0" y="0"/>
          <a:chExt cx="0" cy="0"/>
        </a:xfrm>
      </p:grpSpPr>
      <p:cxnSp>
        <p:nvCxnSpPr>
          <p:cNvPr id="27" name="Google Shape;27;p5"/>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cxnSp>
        <p:nvCxnSpPr>
          <p:cNvPr id="31" name="Google Shape;31;p5"/>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5" name="Google Shape;35;p6"/>
          <p:cNvSpPr txBox="1">
            <a:spLocks noGrp="1"/>
          </p:cNvSpPr>
          <p:nvPr>
            <p:ph type="body" idx="1"/>
          </p:nvPr>
        </p:nvSpPr>
        <p:spPr>
          <a:xfrm>
            <a:off x="1381250" y="1618700"/>
            <a:ext cx="3425400" cy="32310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6" name="Google Shape;36;p6"/>
          <p:cNvSpPr txBox="1">
            <a:spLocks noGrp="1"/>
          </p:cNvSpPr>
          <p:nvPr>
            <p:ph type="body" idx="2"/>
          </p:nvPr>
        </p:nvSpPr>
        <p:spPr>
          <a:xfrm>
            <a:off x="5012916" y="1618700"/>
            <a:ext cx="3425400" cy="32310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cxnSp>
        <p:nvCxnSpPr>
          <p:cNvPr id="37" name="Google Shape;37;p6"/>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38" name="Google Shape;38;p6"/>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6"/>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40" name="Google Shape;40;p6"/>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3" name="Google Shape;43;p7"/>
          <p:cNvSpPr txBox="1">
            <a:spLocks noGrp="1"/>
          </p:cNvSpPr>
          <p:nvPr>
            <p:ph type="body" idx="1"/>
          </p:nvPr>
        </p:nvSpPr>
        <p:spPr>
          <a:xfrm>
            <a:off x="1381250" y="1651075"/>
            <a:ext cx="2334000" cy="3122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4" name="Google Shape;44;p7"/>
          <p:cNvSpPr txBox="1">
            <a:spLocks noGrp="1"/>
          </p:cNvSpPr>
          <p:nvPr>
            <p:ph type="body" idx="2"/>
          </p:nvPr>
        </p:nvSpPr>
        <p:spPr>
          <a:xfrm>
            <a:off x="3834912" y="1651075"/>
            <a:ext cx="2334000" cy="3122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5" name="Google Shape;45;p7"/>
          <p:cNvSpPr txBox="1">
            <a:spLocks noGrp="1"/>
          </p:cNvSpPr>
          <p:nvPr>
            <p:ph type="body" idx="3"/>
          </p:nvPr>
        </p:nvSpPr>
        <p:spPr>
          <a:xfrm>
            <a:off x="6288573" y="1651075"/>
            <a:ext cx="2334000" cy="3122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cxnSp>
        <p:nvCxnSpPr>
          <p:cNvPr id="46" name="Google Shape;46;p7"/>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47" name="Google Shape;47;p7"/>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7"/>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49" name="Google Shape;49;p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1250" y="937125"/>
            <a:ext cx="3878400" cy="435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cxnSp>
        <p:nvCxnSpPr>
          <p:cNvPr id="52" name="Google Shape;52;p8"/>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53" name="Google Shape;53;p8"/>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 name="Google Shape;54;p8"/>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55" name="Google Shape;55;p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9"/>
          <p:cNvSpPr txBox="1">
            <a:spLocks noGrp="1"/>
          </p:cNvSpPr>
          <p:nvPr>
            <p:ph type="body" idx="1"/>
          </p:nvPr>
        </p:nvSpPr>
        <p:spPr>
          <a:xfrm>
            <a:off x="1990450" y="4037375"/>
            <a:ext cx="5163000" cy="519600"/>
          </a:xfrm>
          <a:prstGeom prst="rect">
            <a:avLst/>
          </a:prstGeom>
        </p:spPr>
        <p:txBody>
          <a:bodyPr spcFirstLastPara="1" wrap="square" lIns="91425" tIns="91425" rIns="91425" bIns="91425" anchor="b" anchorCtr="0">
            <a:noAutofit/>
          </a:bodyPr>
          <a:lstStyle>
            <a:lvl1pPr marL="457200" lvl="0" indent="-228600" algn="ctr">
              <a:spcBef>
                <a:spcPts val="360"/>
              </a:spcBef>
              <a:spcAft>
                <a:spcPts val="0"/>
              </a:spcAft>
              <a:buSzPts val="1400"/>
              <a:buFont typeface="Lora"/>
              <a:buNone/>
              <a:defRPr sz="1400" i="1">
                <a:latin typeface="Lora"/>
                <a:ea typeface="Lora"/>
                <a:cs typeface="Lora"/>
                <a:sym typeface="Lora"/>
              </a:defRPr>
            </a:lvl1pPr>
          </a:lstStyle>
          <a:p>
            <a:endParaRPr/>
          </a:p>
        </p:txBody>
      </p:sp>
      <p:cxnSp>
        <p:nvCxnSpPr>
          <p:cNvPr id="58" name="Google Shape;58;p9"/>
          <p:cNvCxnSpPr/>
          <p:nvPr/>
        </p:nvCxnSpPr>
        <p:spPr>
          <a:xfrm>
            <a:off x="-6025" y="4666129"/>
            <a:ext cx="9162000" cy="0"/>
          </a:xfrm>
          <a:prstGeom prst="straightConnector1">
            <a:avLst/>
          </a:prstGeom>
          <a:noFill/>
          <a:ln w="9525" cap="flat" cmpd="sng">
            <a:solidFill>
              <a:srgbClr val="CCCCCC"/>
            </a:solidFill>
            <a:prstDash val="solid"/>
            <a:round/>
            <a:headEnd type="none" w="med" len="med"/>
            <a:tailEnd type="none" w="med" len="med"/>
          </a:ln>
        </p:spPr>
      </p:cxnSp>
      <p:sp>
        <p:nvSpPr>
          <p:cNvPr id="59" name="Google Shape;59;p9"/>
          <p:cNvSpPr/>
          <p:nvPr/>
        </p:nvSpPr>
        <p:spPr>
          <a:xfrm>
            <a:off x="4457400" y="4551496"/>
            <a:ext cx="229200" cy="2292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txBox="1">
            <a:spLocks noGrp="1"/>
          </p:cNvSpPr>
          <p:nvPr>
            <p:ph type="sldNum" idx="12"/>
          </p:nvPr>
        </p:nvSpPr>
        <p:spPr>
          <a:xfrm>
            <a:off x="4297650" y="4780700"/>
            <a:ext cx="548700" cy="362700"/>
          </a:xfrm>
          <a:prstGeom prst="rect">
            <a:avLst/>
          </a:prstGeom>
        </p:spPr>
        <p:txBody>
          <a:bodyPr spcFirstLastPara="1" wrap="square" lIns="91425" tIns="91425" rIns="91425" bIns="91425" anchor="ctr"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cxnSp>
        <p:nvCxnSpPr>
          <p:cNvPr id="62" name="Google Shape;62;p10"/>
          <p:cNvCxnSpPr/>
          <p:nvPr/>
        </p:nvCxnSpPr>
        <p:spPr>
          <a:xfrm>
            <a:off x="-6025" y="4513729"/>
            <a:ext cx="9162000" cy="0"/>
          </a:xfrm>
          <a:prstGeom prst="straightConnector1">
            <a:avLst/>
          </a:prstGeom>
          <a:noFill/>
          <a:ln w="9525" cap="flat" cmpd="sng">
            <a:solidFill>
              <a:srgbClr val="CCCCCC"/>
            </a:solidFill>
            <a:prstDash val="solid"/>
            <a:round/>
            <a:headEnd type="none" w="med" len="med"/>
            <a:tailEnd type="none" w="med" len="med"/>
          </a:ln>
        </p:spPr>
      </p:cxnSp>
      <p:sp>
        <p:nvSpPr>
          <p:cNvPr id="63" name="Google Shape;63;p10"/>
          <p:cNvSpPr/>
          <p:nvPr/>
        </p:nvSpPr>
        <p:spPr>
          <a:xfrm>
            <a:off x="4293700" y="4235405"/>
            <a:ext cx="556500" cy="5565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0"/>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1381250" y="1616470"/>
            <a:ext cx="6809700" cy="31122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sp>
        <p:nvSpPr>
          <p:cNvPr id="7" name="Google Shape;7;p1"/>
          <p:cNvSpPr txBox="1">
            <a:spLocks noGrp="1"/>
          </p:cNvSpPr>
          <p:nvPr>
            <p:ph type="title"/>
          </p:nvPr>
        </p:nvSpPr>
        <p:spPr>
          <a:xfrm>
            <a:off x="1381250" y="937117"/>
            <a:ext cx="6809700" cy="43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2000"/>
              <a:buFont typeface="Lora"/>
              <a:buNone/>
              <a:defRPr sz="2000" b="1">
                <a:latin typeface="Lora"/>
                <a:ea typeface="Lora"/>
                <a:cs typeface="Lora"/>
                <a:sym typeface="Lora"/>
              </a:defRPr>
            </a:lvl1pPr>
            <a:lvl2pPr lvl="1">
              <a:spcBef>
                <a:spcPts val="0"/>
              </a:spcBef>
              <a:spcAft>
                <a:spcPts val="0"/>
              </a:spcAft>
              <a:buSzPts val="2000"/>
              <a:buFont typeface="Lora"/>
              <a:buNone/>
              <a:defRPr sz="2000" b="1">
                <a:latin typeface="Lora"/>
                <a:ea typeface="Lora"/>
                <a:cs typeface="Lora"/>
                <a:sym typeface="Lora"/>
              </a:defRPr>
            </a:lvl2pPr>
            <a:lvl3pPr lvl="2">
              <a:spcBef>
                <a:spcPts val="0"/>
              </a:spcBef>
              <a:spcAft>
                <a:spcPts val="0"/>
              </a:spcAft>
              <a:buSzPts val="2000"/>
              <a:buFont typeface="Lora"/>
              <a:buNone/>
              <a:defRPr sz="2000" b="1">
                <a:latin typeface="Lora"/>
                <a:ea typeface="Lora"/>
                <a:cs typeface="Lora"/>
                <a:sym typeface="Lora"/>
              </a:defRPr>
            </a:lvl3pPr>
            <a:lvl4pPr lvl="3">
              <a:spcBef>
                <a:spcPts val="0"/>
              </a:spcBef>
              <a:spcAft>
                <a:spcPts val="0"/>
              </a:spcAft>
              <a:buSzPts val="2000"/>
              <a:buFont typeface="Lora"/>
              <a:buNone/>
              <a:defRPr sz="2000" b="1">
                <a:latin typeface="Lora"/>
                <a:ea typeface="Lora"/>
                <a:cs typeface="Lora"/>
                <a:sym typeface="Lora"/>
              </a:defRPr>
            </a:lvl4pPr>
            <a:lvl5pPr lvl="4">
              <a:spcBef>
                <a:spcPts val="0"/>
              </a:spcBef>
              <a:spcAft>
                <a:spcPts val="0"/>
              </a:spcAft>
              <a:buSzPts val="2000"/>
              <a:buFont typeface="Lora"/>
              <a:buNone/>
              <a:defRPr sz="2000" b="1">
                <a:latin typeface="Lora"/>
                <a:ea typeface="Lora"/>
                <a:cs typeface="Lora"/>
                <a:sym typeface="Lora"/>
              </a:defRPr>
            </a:lvl5pPr>
            <a:lvl6pPr lvl="5">
              <a:spcBef>
                <a:spcPts val="0"/>
              </a:spcBef>
              <a:spcAft>
                <a:spcPts val="0"/>
              </a:spcAft>
              <a:buSzPts val="2000"/>
              <a:buFont typeface="Lora"/>
              <a:buNone/>
              <a:defRPr sz="2000" b="1">
                <a:latin typeface="Lora"/>
                <a:ea typeface="Lora"/>
                <a:cs typeface="Lora"/>
                <a:sym typeface="Lora"/>
              </a:defRPr>
            </a:lvl6pPr>
            <a:lvl7pPr lvl="6">
              <a:spcBef>
                <a:spcPts val="0"/>
              </a:spcBef>
              <a:spcAft>
                <a:spcPts val="0"/>
              </a:spcAft>
              <a:buSzPts val="2000"/>
              <a:buFont typeface="Lora"/>
              <a:buNone/>
              <a:defRPr sz="2000" b="1">
                <a:latin typeface="Lora"/>
                <a:ea typeface="Lora"/>
                <a:cs typeface="Lora"/>
                <a:sym typeface="Lora"/>
              </a:defRPr>
            </a:lvl7pPr>
            <a:lvl8pPr lvl="7">
              <a:spcBef>
                <a:spcPts val="0"/>
              </a:spcBef>
              <a:spcAft>
                <a:spcPts val="0"/>
              </a:spcAft>
              <a:buSzPts val="2000"/>
              <a:buFont typeface="Lora"/>
              <a:buNone/>
              <a:defRPr sz="2000" b="1">
                <a:latin typeface="Lora"/>
                <a:ea typeface="Lora"/>
                <a:cs typeface="Lora"/>
                <a:sym typeface="Lora"/>
              </a:defRPr>
            </a:lvl8pPr>
            <a:lvl9pPr lvl="8">
              <a:spcBef>
                <a:spcPts val="0"/>
              </a:spcBef>
              <a:spcAft>
                <a:spcPts val="0"/>
              </a:spcAft>
              <a:buSzPts val="2000"/>
              <a:buFont typeface="Lora"/>
              <a:buNone/>
              <a:defRPr sz="2000" b="1">
                <a:latin typeface="Lora"/>
                <a:ea typeface="Lora"/>
                <a:cs typeface="Lora"/>
                <a:sym typeface="Lor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000">
                <a:solidFill>
                  <a:srgbClr val="1D1D1B"/>
                </a:solidFill>
                <a:latin typeface="Lora"/>
                <a:ea typeface="Lora"/>
                <a:cs typeface="Lora"/>
                <a:sym typeface="Lora"/>
              </a:defRPr>
            </a:lvl1pPr>
            <a:lvl2pPr lvl="1" algn="r">
              <a:buNone/>
              <a:defRPr sz="1000">
                <a:solidFill>
                  <a:srgbClr val="1D1D1B"/>
                </a:solidFill>
                <a:latin typeface="Lora"/>
                <a:ea typeface="Lora"/>
                <a:cs typeface="Lora"/>
                <a:sym typeface="Lora"/>
              </a:defRPr>
            </a:lvl2pPr>
            <a:lvl3pPr lvl="2" algn="r">
              <a:buNone/>
              <a:defRPr sz="1000">
                <a:solidFill>
                  <a:srgbClr val="1D1D1B"/>
                </a:solidFill>
                <a:latin typeface="Lora"/>
                <a:ea typeface="Lora"/>
                <a:cs typeface="Lora"/>
                <a:sym typeface="Lora"/>
              </a:defRPr>
            </a:lvl3pPr>
            <a:lvl4pPr lvl="3" algn="r">
              <a:buNone/>
              <a:defRPr sz="1000">
                <a:solidFill>
                  <a:srgbClr val="1D1D1B"/>
                </a:solidFill>
                <a:latin typeface="Lora"/>
                <a:ea typeface="Lora"/>
                <a:cs typeface="Lora"/>
                <a:sym typeface="Lora"/>
              </a:defRPr>
            </a:lvl4pPr>
            <a:lvl5pPr lvl="4" algn="r">
              <a:buNone/>
              <a:defRPr sz="1000">
                <a:solidFill>
                  <a:srgbClr val="1D1D1B"/>
                </a:solidFill>
                <a:latin typeface="Lora"/>
                <a:ea typeface="Lora"/>
                <a:cs typeface="Lora"/>
                <a:sym typeface="Lora"/>
              </a:defRPr>
            </a:lvl5pPr>
            <a:lvl6pPr lvl="5" algn="r">
              <a:buNone/>
              <a:defRPr sz="1000">
                <a:solidFill>
                  <a:srgbClr val="1D1D1B"/>
                </a:solidFill>
                <a:latin typeface="Lora"/>
                <a:ea typeface="Lora"/>
                <a:cs typeface="Lora"/>
                <a:sym typeface="Lora"/>
              </a:defRPr>
            </a:lvl6pPr>
            <a:lvl7pPr lvl="6" algn="r">
              <a:buNone/>
              <a:defRPr sz="1000">
                <a:solidFill>
                  <a:srgbClr val="1D1D1B"/>
                </a:solidFill>
                <a:latin typeface="Lora"/>
                <a:ea typeface="Lora"/>
                <a:cs typeface="Lora"/>
                <a:sym typeface="Lora"/>
              </a:defRPr>
            </a:lvl7pPr>
            <a:lvl8pPr lvl="7" algn="r">
              <a:buNone/>
              <a:defRPr sz="1000">
                <a:solidFill>
                  <a:srgbClr val="1D1D1B"/>
                </a:solidFill>
                <a:latin typeface="Lora"/>
                <a:ea typeface="Lora"/>
                <a:cs typeface="Lora"/>
                <a:sym typeface="Lora"/>
              </a:defRPr>
            </a:lvl8pPr>
            <a:lvl9pPr lvl="8" algn="r">
              <a:buNone/>
              <a:defRPr sz="1000">
                <a:solidFill>
                  <a:srgbClr val="1D1D1B"/>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
              <a:t>‹#›</a:t>
            </a:fld>
            <a:endParaRPr/>
          </a:p>
        </p:txBody>
      </p:sp>
      <p:pic>
        <p:nvPicPr>
          <p:cNvPr id="5" name="Рисунок 8">
            <a:extLst>
              <a:ext uri="{FF2B5EF4-FFF2-40B4-BE49-F238E27FC236}">
                <a16:creationId xmlns:a16="http://schemas.microsoft.com/office/drawing/2014/main" id="{E170260B-361C-41E7-9FFB-B17EB35C07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65634" y="4474757"/>
            <a:ext cx="917140" cy="550188"/>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hyperlink" Target="http://www.themindfulword.org/2013/stealing-africa-resources-poo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3.JPG"/><Relationship Id="rId5" Type="http://schemas.openxmlformats.org/officeDocument/2006/relationships/diagramQuickStyle" Target="../diagrams/quickStyle1.xml"/><Relationship Id="rId10" Type="http://schemas.openxmlformats.org/officeDocument/2006/relationships/image" Target="../media/image8.jpg"/><Relationship Id="rId4" Type="http://schemas.openxmlformats.org/officeDocument/2006/relationships/diagramLayout" Target="../diagrams/layout1.xml"/><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15" name="Рисунок 5" descr="Изображение выглядит как сидит, внутренний&#10;&#10;Описание создано с очень высокой степенью достоверности">
            <a:extLst>
              <a:ext uri="{FF2B5EF4-FFF2-40B4-BE49-F238E27FC236}">
                <a16:creationId xmlns:a16="http://schemas.microsoft.com/office/drawing/2014/main" id="{AF0412CF-2577-42B7-A84E-BEBFF2C0F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381" y="51691"/>
            <a:ext cx="6247824" cy="3459733"/>
          </a:xfrm>
          <a:prstGeom prst="rect">
            <a:avLst/>
          </a:prstGeom>
        </p:spPr>
      </p:pic>
      <p:sp>
        <p:nvSpPr>
          <p:cNvPr id="17" name="Google Shape;94;p13">
            <a:extLst>
              <a:ext uri="{FF2B5EF4-FFF2-40B4-BE49-F238E27FC236}">
                <a16:creationId xmlns:a16="http://schemas.microsoft.com/office/drawing/2014/main" id="{51B11ACF-F37F-4732-B7BE-C842E81F901F}"/>
              </a:ext>
            </a:extLst>
          </p:cNvPr>
          <p:cNvSpPr txBox="1"/>
          <p:nvPr/>
        </p:nvSpPr>
        <p:spPr>
          <a:xfrm>
            <a:off x="648900" y="4100907"/>
            <a:ext cx="7846200" cy="826500"/>
          </a:xfrm>
          <a:prstGeom prst="rect">
            <a:avLst/>
          </a:prstGeom>
          <a:noFill/>
          <a:ln>
            <a:noFill/>
          </a:ln>
        </p:spPr>
        <p:txBody>
          <a:bodyPr spcFirstLastPara="1" wrap="square" lIns="91425" tIns="91425" rIns="91425" bIns="91425" anchor="t" anchorCtr="0">
            <a:noAutofit/>
          </a:bodyPr>
          <a:lstStyle/>
          <a:p>
            <a:pPr algn="ctr">
              <a:spcBef>
                <a:spcPts val="1000"/>
              </a:spcBef>
            </a:pPr>
            <a:r>
              <a:rPr lang="en-US" b="1" dirty="0">
                <a:solidFill>
                  <a:schemeClr val="dk1"/>
                </a:solidFill>
                <a:highlight>
                  <a:srgbClr val="FFCD00"/>
                </a:highlight>
                <a:latin typeface="Lora"/>
                <a:ea typeface="Lora"/>
                <a:cs typeface="Lora"/>
                <a:sym typeface="Lora"/>
              </a:rPr>
              <a:t>CORPORATE SUMMARY</a:t>
            </a:r>
          </a:p>
          <a:p>
            <a:pPr marL="0" lvl="0" indent="0" algn="ctr" rtl="0">
              <a:spcBef>
                <a:spcPts val="1000"/>
              </a:spcBef>
              <a:spcAft>
                <a:spcPts val="0"/>
              </a:spcAft>
              <a:buNone/>
            </a:pPr>
            <a:r>
              <a:rPr lang="en-US" sz="1200" i="1" dirty="0">
                <a:latin typeface="Lora"/>
                <a:ea typeface="Lora"/>
                <a:cs typeface="Lora"/>
                <a:sym typeface="Lora"/>
              </a:rPr>
              <a:t>October 15, 2019</a:t>
            </a:r>
            <a:endParaRPr sz="1200" i="1" dirty="0">
              <a:latin typeface="Lora"/>
              <a:ea typeface="Lora"/>
              <a:cs typeface="Lora"/>
              <a:sym typeface="Lora"/>
            </a:endParaRPr>
          </a:p>
          <a:p>
            <a:pPr marL="0" lvl="0" indent="0" algn="l" rtl="0">
              <a:spcBef>
                <a:spcPts val="1000"/>
              </a:spcBef>
              <a:spcAft>
                <a:spcPts val="1000"/>
              </a:spcAft>
              <a:buNone/>
            </a:pPr>
            <a:endParaRPr sz="1100" i="1" dirty="0">
              <a:latin typeface="Lora"/>
              <a:ea typeface="Lora"/>
              <a:cs typeface="Lora"/>
              <a:sym typeface="Lora"/>
            </a:endParaRPr>
          </a:p>
        </p:txBody>
      </p:sp>
      <p:pic>
        <p:nvPicPr>
          <p:cNvPr id="18" name="Google Shape;102;p14">
            <a:extLst>
              <a:ext uri="{FF2B5EF4-FFF2-40B4-BE49-F238E27FC236}">
                <a16:creationId xmlns:a16="http://schemas.microsoft.com/office/drawing/2014/main" id="{52DDBF6C-7A52-49AB-9E9F-38AF4E566EB8}"/>
              </a:ext>
            </a:extLst>
          </p:cNvPr>
          <p:cNvPicPr preferRelativeResize="0"/>
          <p:nvPr/>
        </p:nvPicPr>
        <p:blipFill rotWithShape="1">
          <a:blip r:embed="rId4"/>
          <a:srcRect l="3983" r="49578"/>
          <a:stretch/>
        </p:blipFill>
        <p:spPr>
          <a:xfrm>
            <a:off x="1099172" y="3391958"/>
            <a:ext cx="577228" cy="570442"/>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8000" b="-69000"/>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0" y="3868150"/>
            <a:ext cx="9143999" cy="3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i="1" dirty="0" err="1">
                <a:highlight>
                  <a:srgbClr val="FFCD00"/>
                </a:highlight>
              </a:rPr>
              <a:t>Farafina</a:t>
            </a:r>
            <a:r>
              <a:rPr lang="en-US" sz="1800" i="1" dirty="0">
                <a:highlight>
                  <a:srgbClr val="FFCD00"/>
                </a:highlight>
              </a:rPr>
              <a:t> is actively integrating high technologies with deep local knowledge</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5" name="Google Shape;102;p14">
            <a:extLst>
              <a:ext uri="{FF2B5EF4-FFF2-40B4-BE49-F238E27FC236}">
                <a16:creationId xmlns:a16="http://schemas.microsoft.com/office/drawing/2014/main" id="{40C95B73-5CBF-435A-8C99-D55BE34204B5}"/>
              </a:ext>
            </a:extLst>
          </p:cNvPr>
          <p:cNvPicPr preferRelativeResize="0"/>
          <p:nvPr/>
        </p:nvPicPr>
        <p:blipFill rotWithShape="1">
          <a:blip r:embed="rId4"/>
          <a:srcRect l="3983" r="49578"/>
          <a:stretch/>
        </p:blipFill>
        <p:spPr>
          <a:xfrm>
            <a:off x="4297650" y="4221458"/>
            <a:ext cx="577228" cy="570442"/>
          </a:xfrm>
          <a:prstGeom prst="ellipse">
            <a:avLst/>
          </a:prstGeom>
          <a:noFill/>
          <a:ln>
            <a:noFill/>
          </a:ln>
        </p:spPr>
      </p:pic>
    </p:spTree>
    <p:extLst>
      <p:ext uri="{BB962C8B-B14F-4D97-AF65-F5344CB8AC3E}">
        <p14:creationId xmlns:p14="http://schemas.microsoft.com/office/powerpoint/2010/main" val="409640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Sustainable competitive </a:t>
            </a:r>
            <a:r>
              <a:rPr lang="en-US" dirty="0">
                <a:highlight>
                  <a:srgbClr val="FFCD00"/>
                </a:highlight>
              </a:rPr>
              <a:t>advantage</a:t>
            </a:r>
            <a:endParaRPr dirty="0">
              <a:highlight>
                <a:srgbClr val="FFCD00"/>
              </a:highlight>
            </a:endParaRPr>
          </a:p>
        </p:txBody>
      </p:sp>
      <p:sp>
        <p:nvSpPr>
          <p:cNvPr id="171" name="Google Shape;171;p20"/>
          <p:cNvSpPr txBox="1">
            <a:spLocks noGrp="1"/>
          </p:cNvSpPr>
          <p:nvPr>
            <p:ph type="body" idx="1"/>
          </p:nvPr>
        </p:nvSpPr>
        <p:spPr>
          <a:xfrm>
            <a:off x="1381250" y="1651075"/>
            <a:ext cx="2334000" cy="3122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a:highlight>
                  <a:srgbClr val="FFCD00"/>
                </a:highlight>
              </a:rPr>
              <a:t>Low entry costs</a:t>
            </a:r>
            <a:endParaRPr b="1" dirty="0">
              <a:highlight>
                <a:srgbClr val="FFCD00"/>
              </a:highlight>
            </a:endParaRPr>
          </a:p>
          <a:p>
            <a:pPr marL="0" lvl="0" indent="0" algn="l" rtl="0">
              <a:spcBef>
                <a:spcPts val="600"/>
              </a:spcBef>
              <a:spcAft>
                <a:spcPts val="0"/>
              </a:spcAft>
              <a:buNone/>
            </a:pPr>
            <a:r>
              <a:rPr lang="en-US" sz="1200" dirty="0"/>
              <a:t>FGG is the first company in Guinea to leverage aerial mapping with </a:t>
            </a:r>
            <a:r>
              <a:rPr lang="en-US" sz="1200" dirty="0" err="1"/>
              <a:t>Micromine</a:t>
            </a:r>
            <a:r>
              <a:rPr lang="en-US" sz="1200" dirty="0"/>
              <a:t> modeling, surveying hundreds of kilometers and drastically reducing exploration costs</a:t>
            </a:r>
            <a:endParaRPr sz="1200" dirty="0"/>
          </a:p>
        </p:txBody>
      </p:sp>
      <p:sp>
        <p:nvSpPr>
          <p:cNvPr id="172" name="Google Shape;172;p20"/>
          <p:cNvSpPr txBox="1">
            <a:spLocks noGrp="1"/>
          </p:cNvSpPr>
          <p:nvPr>
            <p:ph type="body" idx="2"/>
          </p:nvPr>
        </p:nvSpPr>
        <p:spPr>
          <a:xfrm>
            <a:off x="3834912" y="1651075"/>
            <a:ext cx="2334000" cy="3122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a:highlight>
                  <a:srgbClr val="FFCD00"/>
                </a:highlight>
              </a:rPr>
              <a:t>Operating leverage</a:t>
            </a:r>
            <a:endParaRPr b="1" dirty="0">
              <a:highlight>
                <a:srgbClr val="FFCD00"/>
              </a:highlight>
            </a:endParaRPr>
          </a:p>
          <a:p>
            <a:pPr marL="114300" indent="0">
              <a:buNone/>
            </a:pPr>
            <a:r>
              <a:rPr lang="en-US" sz="1200" dirty="0"/>
              <a:t>Based on a blend of local expertise and cutting-edge technology: high-speed satellite Internet, remote-control management, physical analysis, aerial topography, image recognition software for mapping, laboratory complex for analysis of ore, 3D expert software 3D modeling software for open-pit construction and sub-surface shafts, interfacing with gold body dynamic models, etc.</a:t>
            </a:r>
          </a:p>
        </p:txBody>
      </p:sp>
      <p:sp>
        <p:nvSpPr>
          <p:cNvPr id="173" name="Google Shape;173;p20"/>
          <p:cNvSpPr txBox="1">
            <a:spLocks noGrp="1"/>
          </p:cNvSpPr>
          <p:nvPr>
            <p:ph type="body" idx="3"/>
          </p:nvPr>
        </p:nvSpPr>
        <p:spPr>
          <a:xfrm>
            <a:off x="6288573" y="1651075"/>
            <a:ext cx="2334000" cy="3122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highlight>
                  <a:srgbClr val="FFCD00"/>
                </a:highlight>
              </a:rPr>
              <a:t>Gold standard</a:t>
            </a:r>
            <a:endParaRPr b="1" dirty="0">
              <a:highlight>
                <a:srgbClr val="FFCD00"/>
              </a:highlight>
            </a:endParaRPr>
          </a:p>
          <a:p>
            <a:pPr marL="114300" indent="0">
              <a:buNone/>
            </a:pPr>
            <a:r>
              <a:rPr lang="en-US" sz="1200" dirty="0"/>
              <a:t>As gold carries a negative discount rate, our future cash flows will be denominated in gold-linked units and not discounted. This practice will allow management and investors to better estimate the free cash flows derived from gold production and sales over the lifespan of the project.</a:t>
            </a:r>
          </a:p>
          <a:p>
            <a:pPr marL="0" lvl="0" indent="0" algn="l" rtl="0">
              <a:spcBef>
                <a:spcPts val="600"/>
              </a:spcBef>
              <a:spcAft>
                <a:spcPts val="0"/>
              </a:spcAft>
              <a:buNone/>
            </a:pPr>
            <a:endParaRPr dirty="0"/>
          </a:p>
        </p:txBody>
      </p:sp>
      <p:sp>
        <p:nvSpPr>
          <p:cNvPr id="179" name="Google Shape;179;p20"/>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12" name="Google Shape;102;p14">
            <a:extLst>
              <a:ext uri="{FF2B5EF4-FFF2-40B4-BE49-F238E27FC236}">
                <a16:creationId xmlns:a16="http://schemas.microsoft.com/office/drawing/2014/main" id="{35271703-7087-4097-84D8-64AD2847309D}"/>
              </a:ext>
            </a:extLst>
          </p:cNvPr>
          <p:cNvPicPr preferRelativeResize="0"/>
          <p:nvPr/>
        </p:nvPicPr>
        <p:blipFill rotWithShape="1">
          <a:blip r:embed="rId3"/>
          <a:srcRect l="3983" r="49578"/>
          <a:stretch/>
        </p:blipFill>
        <p:spPr>
          <a:xfrm>
            <a:off x="782782" y="934785"/>
            <a:ext cx="478602" cy="43794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5" name="Google Shape;355;p31"/>
          <p:cNvSpPr txBox="1">
            <a:spLocks noGrp="1"/>
          </p:cNvSpPr>
          <p:nvPr>
            <p:ph type="sldNum" idx="12"/>
          </p:nvPr>
        </p:nvSpPr>
        <p:spPr>
          <a:xfrm>
            <a:off x="4297650" y="4780700"/>
            <a:ext cx="548700" cy="36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grpSp>
        <p:nvGrpSpPr>
          <p:cNvPr id="40" name="Группа 41">
            <a:extLst>
              <a:ext uri="{FF2B5EF4-FFF2-40B4-BE49-F238E27FC236}">
                <a16:creationId xmlns:a16="http://schemas.microsoft.com/office/drawing/2014/main" id="{E4E7A923-9FF5-4075-9F37-C82B0642C0FF}"/>
              </a:ext>
            </a:extLst>
          </p:cNvPr>
          <p:cNvGrpSpPr/>
          <p:nvPr/>
        </p:nvGrpSpPr>
        <p:grpSpPr>
          <a:xfrm>
            <a:off x="2937417" y="653111"/>
            <a:ext cx="2824792" cy="2287455"/>
            <a:chOff x="2937417" y="1997146"/>
            <a:chExt cx="2824792" cy="2287455"/>
          </a:xfrm>
        </p:grpSpPr>
        <p:cxnSp>
          <p:nvCxnSpPr>
            <p:cNvPr id="41" name="Прямая со стрелкой 67">
              <a:extLst>
                <a:ext uri="{FF2B5EF4-FFF2-40B4-BE49-F238E27FC236}">
                  <a16:creationId xmlns:a16="http://schemas.microsoft.com/office/drawing/2014/main" id="{80F9F023-DA4A-4CE6-B79A-5F21D6C4AEC3}"/>
                </a:ext>
              </a:extLst>
            </p:cNvPr>
            <p:cNvCxnSpPr>
              <a:cxnSpLocks/>
              <a:stCxn id="52" idx="0"/>
              <a:endCxn id="43" idx="2"/>
            </p:cNvCxnSpPr>
            <p:nvPr/>
          </p:nvCxnSpPr>
          <p:spPr>
            <a:xfrm flipV="1">
              <a:off x="4340935" y="2939784"/>
              <a:ext cx="8878" cy="13448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42" name="Группа 68">
              <a:extLst>
                <a:ext uri="{FF2B5EF4-FFF2-40B4-BE49-F238E27FC236}">
                  <a16:creationId xmlns:a16="http://schemas.microsoft.com/office/drawing/2014/main" id="{83A8DE8F-4CE1-44D5-899B-0D3FA0C59177}"/>
                </a:ext>
              </a:extLst>
            </p:cNvPr>
            <p:cNvGrpSpPr/>
            <p:nvPr/>
          </p:nvGrpSpPr>
          <p:grpSpPr>
            <a:xfrm>
              <a:off x="2937417" y="1997146"/>
              <a:ext cx="2824792" cy="942638"/>
              <a:chOff x="2567601" y="-12256"/>
              <a:chExt cx="3166583" cy="1261416"/>
            </a:xfrm>
          </p:grpSpPr>
          <p:sp>
            <p:nvSpPr>
              <p:cNvPr id="43" name="Прямоугольник 69">
                <a:extLst>
                  <a:ext uri="{FF2B5EF4-FFF2-40B4-BE49-F238E27FC236}">
                    <a16:creationId xmlns:a16="http://schemas.microsoft.com/office/drawing/2014/main" id="{7ECA2EA7-5DED-4389-BF1A-A572AE87BD2E}"/>
                  </a:ext>
                </a:extLst>
              </p:cNvPr>
              <p:cNvSpPr/>
              <p:nvPr/>
            </p:nvSpPr>
            <p:spPr>
              <a:xfrm>
                <a:off x="2567601" y="-12256"/>
                <a:ext cx="3166583" cy="1261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nvGrpSpPr>
              <p:cNvPr id="44" name="Группа 70">
                <a:extLst>
                  <a:ext uri="{FF2B5EF4-FFF2-40B4-BE49-F238E27FC236}">
                    <a16:creationId xmlns:a16="http://schemas.microsoft.com/office/drawing/2014/main" id="{D15D881D-6179-45FB-800D-23E6F315BC4F}"/>
                  </a:ext>
                </a:extLst>
              </p:cNvPr>
              <p:cNvGrpSpPr/>
              <p:nvPr/>
            </p:nvGrpSpPr>
            <p:grpSpPr>
              <a:xfrm>
                <a:off x="2735941" y="386615"/>
                <a:ext cx="2786398" cy="772986"/>
                <a:chOff x="2735941" y="386615"/>
                <a:chExt cx="2786398" cy="772986"/>
              </a:xfrm>
            </p:grpSpPr>
            <p:pic>
              <p:nvPicPr>
                <p:cNvPr id="46" name="Рисунок 72" descr="Изображение выглядит как карта, текст&#10;&#10;Описание создано с очень высокой степенью достоверности">
                  <a:extLst>
                    <a:ext uri="{FF2B5EF4-FFF2-40B4-BE49-F238E27FC236}">
                      <a16:creationId xmlns:a16="http://schemas.microsoft.com/office/drawing/2014/main" id="{2CB4A5E9-0BAA-4D16-9B8C-0E73761F0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111" y="391674"/>
                  <a:ext cx="1109228" cy="767927"/>
                </a:xfrm>
                <a:prstGeom prst="rect">
                  <a:avLst/>
                </a:prstGeom>
              </p:spPr>
            </p:pic>
            <p:pic>
              <p:nvPicPr>
                <p:cNvPr id="47" name="Рисунок 73">
                  <a:extLst>
                    <a:ext uri="{FF2B5EF4-FFF2-40B4-BE49-F238E27FC236}">
                      <a16:creationId xmlns:a16="http://schemas.microsoft.com/office/drawing/2014/main" id="{78B78147-542A-4EE4-ACFB-0F2DAC07A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941" y="386615"/>
                  <a:ext cx="783641" cy="755512"/>
                </a:xfrm>
                <a:prstGeom prst="rect">
                  <a:avLst/>
                </a:prstGeom>
              </p:spPr>
            </p:pic>
            <p:pic>
              <p:nvPicPr>
                <p:cNvPr id="48" name="Рисунок 74" descr="Изображение выглядит как здание, внутренний&#10;&#10;Описание создано с высокой степенью достоверности">
                  <a:extLst>
                    <a:ext uri="{FF2B5EF4-FFF2-40B4-BE49-F238E27FC236}">
                      <a16:creationId xmlns:a16="http://schemas.microsoft.com/office/drawing/2014/main" id="{299D9C76-28E0-43B7-A20C-34A73D5FE4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372" y="386615"/>
                  <a:ext cx="652875" cy="759113"/>
                </a:xfrm>
                <a:prstGeom prst="rect">
                  <a:avLst/>
                </a:prstGeom>
              </p:spPr>
            </p:pic>
          </p:grpSp>
          <p:sp>
            <p:nvSpPr>
              <p:cNvPr id="45" name="TextBox 81">
                <a:extLst>
                  <a:ext uri="{FF2B5EF4-FFF2-40B4-BE49-F238E27FC236}">
                    <a16:creationId xmlns:a16="http://schemas.microsoft.com/office/drawing/2014/main" id="{77F9D243-0FBC-49E3-880E-DE14A7E5F834}"/>
                  </a:ext>
                </a:extLst>
              </p:cNvPr>
              <p:cNvSpPr txBox="1"/>
              <p:nvPr/>
            </p:nvSpPr>
            <p:spPr>
              <a:xfrm>
                <a:off x="2910661" y="-12256"/>
                <a:ext cx="2578999" cy="411860"/>
              </a:xfrm>
              <a:prstGeom prst="rect">
                <a:avLst/>
              </a:prstGeom>
              <a:noFill/>
            </p:spPr>
            <p:txBody>
              <a:bodyPr wrap="none" rtlCol="0">
                <a:spAutoFit/>
              </a:bodyPr>
              <a:lstStyle/>
              <a:p>
                <a:pPr>
                  <a:spcAft>
                    <a:spcPts val="0"/>
                  </a:spcAft>
                </a:pPr>
                <a:r>
                  <a:rPr lang="en-US" sz="1400" b="1" kern="1200" dirty="0">
                    <a:solidFill>
                      <a:srgbClr val="000000"/>
                    </a:solidFill>
                    <a:effectLst/>
                    <a:latin typeface="Quattrocento Sans" panose="020B0604020202020204" charset="0"/>
                    <a:ea typeface="Times New Roman" panose="02020603050405020304" pitchFamily="18" charset="0"/>
                    <a:cs typeface="Times New Roman" panose="02020603050405020304" pitchFamily="18" charset="0"/>
                  </a:rPr>
                  <a:t>Local XRF and SGS analysis</a:t>
                </a:r>
                <a:endParaRPr lang="ru-RU" sz="1200" dirty="0">
                  <a:effectLst/>
                  <a:latin typeface="Times New Roman" panose="02020603050405020304" pitchFamily="18" charset="0"/>
                  <a:ea typeface="Times New Roman" panose="02020603050405020304" pitchFamily="18" charset="0"/>
                </a:endParaRPr>
              </a:p>
            </p:txBody>
          </p:sp>
        </p:grpSp>
      </p:grpSp>
      <p:grpSp>
        <p:nvGrpSpPr>
          <p:cNvPr id="49" name="Группа 42">
            <a:extLst>
              <a:ext uri="{FF2B5EF4-FFF2-40B4-BE49-F238E27FC236}">
                <a16:creationId xmlns:a16="http://schemas.microsoft.com/office/drawing/2014/main" id="{F9ED1FAC-7FD0-46F3-8E3F-03BF427D426C}"/>
              </a:ext>
            </a:extLst>
          </p:cNvPr>
          <p:cNvGrpSpPr/>
          <p:nvPr/>
        </p:nvGrpSpPr>
        <p:grpSpPr>
          <a:xfrm>
            <a:off x="2265856" y="2940566"/>
            <a:ext cx="3716891" cy="1571116"/>
            <a:chOff x="2265856" y="4570361"/>
            <a:chExt cx="3716891" cy="1571116"/>
          </a:xfrm>
        </p:grpSpPr>
        <p:cxnSp>
          <p:nvCxnSpPr>
            <p:cNvPr id="50" name="Прямая со стрелкой 59">
              <a:extLst>
                <a:ext uri="{FF2B5EF4-FFF2-40B4-BE49-F238E27FC236}">
                  <a16:creationId xmlns:a16="http://schemas.microsoft.com/office/drawing/2014/main" id="{4327AE7A-0A1A-40FE-9534-0CD6D91D995A}"/>
                </a:ext>
              </a:extLst>
            </p:cNvPr>
            <p:cNvCxnSpPr>
              <a:cxnSpLocks/>
            </p:cNvCxnSpPr>
            <p:nvPr/>
          </p:nvCxnSpPr>
          <p:spPr>
            <a:xfrm flipV="1">
              <a:off x="2265856" y="5470540"/>
              <a:ext cx="395865" cy="4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51" name="Группа 60">
              <a:extLst>
                <a:ext uri="{FF2B5EF4-FFF2-40B4-BE49-F238E27FC236}">
                  <a16:creationId xmlns:a16="http://schemas.microsoft.com/office/drawing/2014/main" id="{F1422708-C329-487B-8361-4854651EB02F}"/>
                </a:ext>
              </a:extLst>
            </p:cNvPr>
            <p:cNvGrpSpPr/>
            <p:nvPr/>
          </p:nvGrpSpPr>
          <p:grpSpPr>
            <a:xfrm>
              <a:off x="2699123" y="4570361"/>
              <a:ext cx="3283624" cy="1571116"/>
              <a:chOff x="2300474" y="3431161"/>
              <a:chExt cx="3680932" cy="2102431"/>
            </a:xfrm>
          </p:grpSpPr>
          <p:sp>
            <p:nvSpPr>
              <p:cNvPr id="52" name="Прямоугольник 61">
                <a:extLst>
                  <a:ext uri="{FF2B5EF4-FFF2-40B4-BE49-F238E27FC236}">
                    <a16:creationId xmlns:a16="http://schemas.microsoft.com/office/drawing/2014/main" id="{CEA47D66-E998-464F-A9DA-16ABBE13142D}"/>
                  </a:ext>
                </a:extLst>
              </p:cNvPr>
              <p:cNvSpPr/>
              <p:nvPr/>
            </p:nvSpPr>
            <p:spPr>
              <a:xfrm>
                <a:off x="2300474" y="3431161"/>
                <a:ext cx="3680932" cy="21024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nvGrpSpPr>
              <p:cNvPr id="53" name="Группа 62">
                <a:extLst>
                  <a:ext uri="{FF2B5EF4-FFF2-40B4-BE49-F238E27FC236}">
                    <a16:creationId xmlns:a16="http://schemas.microsoft.com/office/drawing/2014/main" id="{BE6ABB5F-77EB-48F0-B40E-ABEB6036E559}"/>
                  </a:ext>
                </a:extLst>
              </p:cNvPr>
              <p:cNvGrpSpPr/>
              <p:nvPr/>
            </p:nvGrpSpPr>
            <p:grpSpPr>
              <a:xfrm>
                <a:off x="2552186" y="3876962"/>
                <a:ext cx="3287206" cy="1522583"/>
                <a:chOff x="2752427" y="7323215"/>
                <a:chExt cx="8929898" cy="4631252"/>
              </a:xfrm>
            </p:grpSpPr>
            <p:pic>
              <p:nvPicPr>
                <p:cNvPr id="55" name="Рисунок 64">
                  <a:extLst>
                    <a:ext uri="{FF2B5EF4-FFF2-40B4-BE49-F238E27FC236}">
                      <a16:creationId xmlns:a16="http://schemas.microsoft.com/office/drawing/2014/main" id="{170BB311-B2AD-49F8-8361-901E7086C8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7696" y="7323215"/>
                  <a:ext cx="2734629" cy="4619436"/>
                </a:xfrm>
                <a:prstGeom prst="rect">
                  <a:avLst/>
                </a:prstGeom>
              </p:spPr>
            </p:pic>
            <p:pic>
              <p:nvPicPr>
                <p:cNvPr id="56" name="Рисунок 65">
                  <a:extLst>
                    <a:ext uri="{FF2B5EF4-FFF2-40B4-BE49-F238E27FC236}">
                      <a16:creationId xmlns:a16="http://schemas.microsoft.com/office/drawing/2014/main" id="{198B990F-79D0-4712-AAD9-3134D468EC0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863450" y="7335027"/>
                  <a:ext cx="2734629" cy="4619436"/>
                </a:xfrm>
                <a:prstGeom prst="rect">
                  <a:avLst/>
                </a:prstGeom>
              </p:spPr>
            </p:pic>
            <p:pic>
              <p:nvPicPr>
                <p:cNvPr id="57" name="Рисунок 66">
                  <a:extLst>
                    <a:ext uri="{FF2B5EF4-FFF2-40B4-BE49-F238E27FC236}">
                      <a16:creationId xmlns:a16="http://schemas.microsoft.com/office/drawing/2014/main" id="{1A02BC30-3FFE-4992-A081-4EBC845A8B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2427" y="7323219"/>
                  <a:ext cx="2734629" cy="4631248"/>
                </a:xfrm>
                <a:prstGeom prst="rect">
                  <a:avLst/>
                </a:prstGeom>
              </p:spPr>
            </p:pic>
          </p:grpSp>
          <p:sp>
            <p:nvSpPr>
              <p:cNvPr id="54" name="TextBox 84">
                <a:extLst>
                  <a:ext uri="{FF2B5EF4-FFF2-40B4-BE49-F238E27FC236}">
                    <a16:creationId xmlns:a16="http://schemas.microsoft.com/office/drawing/2014/main" id="{9A452F85-3E94-4072-8739-AEAD5D6FB26A}"/>
                  </a:ext>
                </a:extLst>
              </p:cNvPr>
              <p:cNvSpPr txBox="1"/>
              <p:nvPr/>
            </p:nvSpPr>
            <p:spPr>
              <a:xfrm>
                <a:off x="2709748" y="3455109"/>
                <a:ext cx="3227702" cy="411860"/>
              </a:xfrm>
              <a:prstGeom prst="rect">
                <a:avLst/>
              </a:prstGeom>
              <a:noFill/>
            </p:spPr>
            <p:txBody>
              <a:bodyPr wrap="none" rtlCol="0">
                <a:spAutoFit/>
              </a:bodyPr>
              <a:lstStyle/>
              <a:p>
                <a:pPr>
                  <a:spcAft>
                    <a:spcPts val="0"/>
                  </a:spcAft>
                </a:pPr>
                <a:r>
                  <a:rPr lang="en-US" sz="1400" b="1" kern="1200" dirty="0">
                    <a:solidFill>
                      <a:srgbClr val="000000"/>
                    </a:solidFill>
                    <a:effectLst/>
                    <a:latin typeface="Quattrocento Sans" panose="020B0604020202020204" charset="0"/>
                    <a:ea typeface="Times New Roman" panose="02020603050405020304" pitchFamily="18" charset="0"/>
                    <a:cs typeface="Times New Roman" panose="02020603050405020304" pitchFamily="18" charset="0"/>
                  </a:rPr>
                  <a:t>Sample preparation (Retch GMBH)</a:t>
                </a:r>
                <a:endParaRPr lang="ru-RU" sz="1200" dirty="0">
                  <a:effectLst/>
                  <a:latin typeface="Times New Roman" panose="02020603050405020304" pitchFamily="18" charset="0"/>
                  <a:ea typeface="Times New Roman" panose="02020603050405020304" pitchFamily="18" charset="0"/>
                </a:endParaRPr>
              </a:p>
            </p:txBody>
          </p:sp>
        </p:grpSp>
      </p:grpSp>
      <p:grpSp>
        <p:nvGrpSpPr>
          <p:cNvPr id="58" name="Группа 43">
            <a:extLst>
              <a:ext uri="{FF2B5EF4-FFF2-40B4-BE49-F238E27FC236}">
                <a16:creationId xmlns:a16="http://schemas.microsoft.com/office/drawing/2014/main" id="{F7E0834A-BA44-4915-B1CD-BB71065C4281}"/>
              </a:ext>
            </a:extLst>
          </p:cNvPr>
          <p:cNvGrpSpPr/>
          <p:nvPr/>
        </p:nvGrpSpPr>
        <p:grpSpPr>
          <a:xfrm>
            <a:off x="5771035" y="859371"/>
            <a:ext cx="2726010" cy="3672147"/>
            <a:chOff x="5771035" y="2467734"/>
            <a:chExt cx="2726010" cy="3672147"/>
          </a:xfrm>
        </p:grpSpPr>
        <p:cxnSp>
          <p:nvCxnSpPr>
            <p:cNvPr id="59" name="Соединитель: уступ 54">
              <a:extLst>
                <a:ext uri="{FF2B5EF4-FFF2-40B4-BE49-F238E27FC236}">
                  <a16:creationId xmlns:a16="http://schemas.microsoft.com/office/drawing/2014/main" id="{F42CCEE6-A393-478E-BBD7-50A1DC65D8CA}"/>
                </a:ext>
              </a:extLst>
            </p:cNvPr>
            <p:cNvCxnSpPr>
              <a:cxnSpLocks/>
              <a:endCxn id="63" idx="0"/>
            </p:cNvCxnSpPr>
            <p:nvPr/>
          </p:nvCxnSpPr>
          <p:spPr>
            <a:xfrm rot="16200000" flipH="1">
              <a:off x="5766029" y="2472740"/>
              <a:ext cx="1580714" cy="1570702"/>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grpSp>
          <p:nvGrpSpPr>
            <p:cNvPr id="60" name="Группа 55">
              <a:extLst>
                <a:ext uri="{FF2B5EF4-FFF2-40B4-BE49-F238E27FC236}">
                  <a16:creationId xmlns:a16="http://schemas.microsoft.com/office/drawing/2014/main" id="{9BBD31C4-FA0B-4C59-B34F-7BC330949F16}"/>
                </a:ext>
              </a:extLst>
            </p:cNvPr>
            <p:cNvGrpSpPr/>
            <p:nvPr/>
          </p:nvGrpSpPr>
          <p:grpSpPr>
            <a:xfrm>
              <a:off x="6184569" y="4048448"/>
              <a:ext cx="2312476" cy="2091433"/>
              <a:chOff x="6207648" y="2732749"/>
              <a:chExt cx="2592279" cy="2798707"/>
            </a:xfrm>
          </p:grpSpPr>
          <p:sp>
            <p:nvSpPr>
              <p:cNvPr id="61" name="Прямоугольник 56">
                <a:extLst>
                  <a:ext uri="{FF2B5EF4-FFF2-40B4-BE49-F238E27FC236}">
                    <a16:creationId xmlns:a16="http://schemas.microsoft.com/office/drawing/2014/main" id="{60D4D60F-E394-47BC-BD69-C99FDB550830}"/>
                  </a:ext>
                </a:extLst>
              </p:cNvPr>
              <p:cNvSpPr/>
              <p:nvPr/>
            </p:nvSpPr>
            <p:spPr>
              <a:xfrm>
                <a:off x="6207648" y="2789316"/>
                <a:ext cx="2592279" cy="27421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pic>
            <p:nvPicPr>
              <p:cNvPr id="62" name="Рисунок 57" descr="K:\Guinea\Pits 2017\Ресурсы 2017\Nzima\Block model6.JPG">
                <a:extLst>
                  <a:ext uri="{FF2B5EF4-FFF2-40B4-BE49-F238E27FC236}">
                    <a16:creationId xmlns:a16="http://schemas.microsoft.com/office/drawing/2014/main" id="{37812F04-5500-4324-AF52-36632952A9AC}"/>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60051" y="3367988"/>
                <a:ext cx="2287469" cy="1942131"/>
              </a:xfrm>
              <a:prstGeom prst="rect">
                <a:avLst/>
              </a:prstGeom>
              <a:noFill/>
              <a:ln w="12700">
                <a:solidFill>
                  <a:schemeClr val="tx1"/>
                </a:solidFill>
              </a:ln>
            </p:spPr>
          </p:pic>
          <p:sp>
            <p:nvSpPr>
              <p:cNvPr id="63" name="TextBox 95">
                <a:extLst>
                  <a:ext uri="{FF2B5EF4-FFF2-40B4-BE49-F238E27FC236}">
                    <a16:creationId xmlns:a16="http://schemas.microsoft.com/office/drawing/2014/main" id="{B17B8567-AAAC-4193-99B0-C335ACF74458}"/>
                  </a:ext>
                </a:extLst>
              </p:cNvPr>
              <p:cNvSpPr txBox="1"/>
              <p:nvPr/>
            </p:nvSpPr>
            <p:spPr>
              <a:xfrm>
                <a:off x="6245878" y="2732749"/>
                <a:ext cx="2517903" cy="700161"/>
              </a:xfrm>
              <a:prstGeom prst="rect">
                <a:avLst/>
              </a:prstGeom>
              <a:noFill/>
            </p:spPr>
            <p:txBody>
              <a:bodyPr wrap="none" rtlCol="0">
                <a:spAutoFit/>
              </a:bodyPr>
              <a:lstStyle/>
              <a:p>
                <a:pPr algn="ctr">
                  <a:spcAft>
                    <a:spcPts val="0"/>
                  </a:spcAft>
                </a:pPr>
                <a:r>
                  <a:rPr lang="en-US" sz="1400" b="1" kern="1200" dirty="0">
                    <a:solidFill>
                      <a:srgbClr val="000000"/>
                    </a:solidFill>
                    <a:effectLst/>
                    <a:latin typeface="Quattrocento Sans" panose="020B0604020202020204" charset="0"/>
                    <a:ea typeface="Times New Roman" panose="02020603050405020304" pitchFamily="18" charset="0"/>
                    <a:cs typeface="Times New Roman" panose="02020603050405020304" pitchFamily="18" charset="0"/>
                  </a:rPr>
                  <a:t>Online ore body modelling</a:t>
                </a:r>
                <a:endParaRPr lang="ru-RU" sz="1200" dirty="0">
                  <a:effectLst/>
                  <a:latin typeface="Times New Roman" panose="02020603050405020304" pitchFamily="18" charset="0"/>
                  <a:ea typeface="Times New Roman" panose="02020603050405020304" pitchFamily="18" charset="0"/>
                </a:endParaRPr>
              </a:p>
              <a:p>
                <a:pPr algn="ctr">
                  <a:spcAft>
                    <a:spcPts val="0"/>
                  </a:spcAft>
                </a:pPr>
                <a:r>
                  <a:rPr lang="en-US" sz="1400" b="1" kern="1200" dirty="0">
                    <a:solidFill>
                      <a:srgbClr val="000000"/>
                    </a:solidFill>
                    <a:effectLst/>
                    <a:latin typeface="Quattrocento Sans" panose="020B0604020202020204" charset="0"/>
                    <a:ea typeface="Times New Roman" panose="02020603050405020304" pitchFamily="18" charset="0"/>
                    <a:cs typeface="Times New Roman" panose="02020603050405020304" pitchFamily="18" charset="0"/>
                  </a:rPr>
                  <a:t> (Micromine software)</a:t>
                </a:r>
                <a:endParaRPr lang="ru-RU" sz="1200" dirty="0">
                  <a:effectLst/>
                  <a:latin typeface="Times New Roman" panose="02020603050405020304" pitchFamily="18" charset="0"/>
                  <a:ea typeface="Times New Roman" panose="02020603050405020304" pitchFamily="18" charset="0"/>
                </a:endParaRPr>
              </a:p>
            </p:txBody>
          </p:sp>
        </p:grpSp>
      </p:grpSp>
      <p:grpSp>
        <p:nvGrpSpPr>
          <p:cNvPr id="64" name="Группа 44">
            <a:extLst>
              <a:ext uri="{FF2B5EF4-FFF2-40B4-BE49-F238E27FC236}">
                <a16:creationId xmlns:a16="http://schemas.microsoft.com/office/drawing/2014/main" id="{76AF20A6-5720-4750-86AD-826164DEBFD9}"/>
              </a:ext>
            </a:extLst>
          </p:cNvPr>
          <p:cNvGrpSpPr/>
          <p:nvPr/>
        </p:nvGrpSpPr>
        <p:grpSpPr>
          <a:xfrm>
            <a:off x="873245" y="644805"/>
            <a:ext cx="1374881" cy="3861665"/>
            <a:chOff x="646955" y="1988840"/>
            <a:chExt cx="1601171" cy="4151041"/>
          </a:xfrm>
        </p:grpSpPr>
        <p:sp>
          <p:nvSpPr>
            <p:cNvPr id="65" name="Прямоугольник 48">
              <a:extLst>
                <a:ext uri="{FF2B5EF4-FFF2-40B4-BE49-F238E27FC236}">
                  <a16:creationId xmlns:a16="http://schemas.microsoft.com/office/drawing/2014/main" id="{9F921515-38C1-4861-9CAA-7CEE5C2431F4}"/>
                </a:ext>
              </a:extLst>
            </p:cNvPr>
            <p:cNvSpPr/>
            <p:nvPr/>
          </p:nvSpPr>
          <p:spPr>
            <a:xfrm>
              <a:off x="646955" y="2012660"/>
              <a:ext cx="1601171" cy="41272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nvGrpSpPr>
            <p:cNvPr id="66" name="Группа 49">
              <a:extLst>
                <a:ext uri="{FF2B5EF4-FFF2-40B4-BE49-F238E27FC236}">
                  <a16:creationId xmlns:a16="http://schemas.microsoft.com/office/drawing/2014/main" id="{5D62FE07-CA43-42BB-9E38-7FE05519DF93}"/>
                </a:ext>
              </a:extLst>
            </p:cNvPr>
            <p:cNvGrpSpPr/>
            <p:nvPr/>
          </p:nvGrpSpPr>
          <p:grpSpPr>
            <a:xfrm>
              <a:off x="762285" y="2313991"/>
              <a:ext cx="1405102" cy="3765725"/>
              <a:chOff x="129285" y="411738"/>
              <a:chExt cx="1575115" cy="5039206"/>
            </a:xfrm>
          </p:grpSpPr>
          <p:pic>
            <p:nvPicPr>
              <p:cNvPr id="68" name="Рисунок 51" descr="Изображение выглядит как внешний, земля, небо, транспорт&#10;&#10;Описание создано с очень высокой степенью достоверности">
                <a:extLst>
                  <a:ext uri="{FF2B5EF4-FFF2-40B4-BE49-F238E27FC236}">
                    <a16:creationId xmlns:a16="http://schemas.microsoft.com/office/drawing/2014/main" id="{B00F2BBF-19EE-4548-849C-CF54B3DAED4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70702" y="411738"/>
                <a:ext cx="1076325" cy="1913255"/>
              </a:xfrm>
              <a:prstGeom prst="rect">
                <a:avLst/>
              </a:prstGeom>
            </p:spPr>
          </p:pic>
          <p:pic>
            <p:nvPicPr>
              <p:cNvPr id="69" name="Рисунок 52" descr="Изображение выглядит как дерево, внешний, небо, земля&#10;&#10;Описание создано с очень высокой степенью достоверности">
                <a:extLst>
                  <a:ext uri="{FF2B5EF4-FFF2-40B4-BE49-F238E27FC236}">
                    <a16:creationId xmlns:a16="http://schemas.microsoft.com/office/drawing/2014/main" id="{A95CEF74-11AC-46A8-953D-207FF90038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285" y="2453688"/>
                <a:ext cx="1575115" cy="1181336"/>
              </a:xfrm>
              <a:prstGeom prst="rect">
                <a:avLst/>
              </a:prstGeom>
            </p:spPr>
          </p:pic>
          <p:pic>
            <p:nvPicPr>
              <p:cNvPr id="70" name="Рисунок 53" descr="Изображение выглядит как внутренний, еда, стол, пол&#10;&#10;Описание создано с очень высокой степенью достоверности">
                <a:extLst>
                  <a:ext uri="{FF2B5EF4-FFF2-40B4-BE49-F238E27FC236}">
                    <a16:creationId xmlns:a16="http://schemas.microsoft.com/office/drawing/2014/main" id="{349A1981-A3CB-45DE-BBCE-D32C90C9FC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4736" y="3763719"/>
                <a:ext cx="1265419" cy="1687225"/>
              </a:xfrm>
              <a:prstGeom prst="rect">
                <a:avLst/>
              </a:prstGeom>
            </p:spPr>
          </p:pic>
        </p:grpSp>
        <p:sp>
          <p:nvSpPr>
            <p:cNvPr id="67" name="TextBox 116">
              <a:extLst>
                <a:ext uri="{FF2B5EF4-FFF2-40B4-BE49-F238E27FC236}">
                  <a16:creationId xmlns:a16="http://schemas.microsoft.com/office/drawing/2014/main" id="{6067F8C5-548A-420D-BC49-C702DA5D60E9}"/>
                </a:ext>
              </a:extLst>
            </p:cNvPr>
            <p:cNvSpPr txBox="1"/>
            <p:nvPr/>
          </p:nvSpPr>
          <p:spPr>
            <a:xfrm>
              <a:off x="955150" y="1988840"/>
              <a:ext cx="1074333" cy="307777"/>
            </a:xfrm>
            <a:prstGeom prst="rect">
              <a:avLst/>
            </a:prstGeom>
            <a:noFill/>
          </p:spPr>
          <p:txBody>
            <a:bodyPr wrap="none" rtlCol="0">
              <a:spAutoFit/>
            </a:bodyPr>
            <a:lstStyle/>
            <a:p>
              <a:pPr>
                <a:spcAft>
                  <a:spcPts val="0"/>
                </a:spcAft>
              </a:pPr>
              <a:r>
                <a:rPr lang="en-US" sz="1400" b="1" kern="1200" dirty="0">
                  <a:solidFill>
                    <a:srgbClr val="000000"/>
                  </a:solidFill>
                  <a:effectLst/>
                  <a:latin typeface="Quattrocento Sans" panose="020B0604020202020204" charset="0"/>
                  <a:ea typeface="Times New Roman" panose="02020603050405020304" pitchFamily="18" charset="0"/>
                  <a:cs typeface="Times New Roman" panose="02020603050405020304" pitchFamily="18" charset="0"/>
                </a:rPr>
                <a:t>Exploration</a:t>
              </a:r>
              <a:endParaRPr lang="ru-RU" sz="1200" dirty="0">
                <a:effectLst/>
                <a:latin typeface="Times New Roman" panose="02020603050405020304" pitchFamily="18" charset="0"/>
                <a:ea typeface="Times New Roman" panose="02020603050405020304" pitchFamily="18" charset="0"/>
              </a:endParaRPr>
            </a:p>
          </p:txBody>
        </p:sp>
      </p:grpSp>
      <p:grpSp>
        <p:nvGrpSpPr>
          <p:cNvPr id="71" name="Группа 45">
            <a:extLst>
              <a:ext uri="{FF2B5EF4-FFF2-40B4-BE49-F238E27FC236}">
                <a16:creationId xmlns:a16="http://schemas.microsoft.com/office/drawing/2014/main" id="{20C49E85-8E63-4C75-AF58-428A68425D54}"/>
              </a:ext>
            </a:extLst>
          </p:cNvPr>
          <p:cNvGrpSpPr/>
          <p:nvPr/>
        </p:nvGrpSpPr>
        <p:grpSpPr>
          <a:xfrm>
            <a:off x="1599133" y="104635"/>
            <a:ext cx="6897912" cy="3402303"/>
            <a:chOff x="1498484" y="1448570"/>
            <a:chExt cx="6998562" cy="3410831"/>
          </a:xfrm>
        </p:grpSpPr>
        <p:cxnSp>
          <p:nvCxnSpPr>
            <p:cNvPr id="72" name="Соединитель: уступ 46">
              <a:extLst>
                <a:ext uri="{FF2B5EF4-FFF2-40B4-BE49-F238E27FC236}">
                  <a16:creationId xmlns:a16="http://schemas.microsoft.com/office/drawing/2014/main" id="{93F14104-0B6B-4198-A217-700DED5958BB}"/>
                </a:ext>
              </a:extLst>
            </p:cNvPr>
            <p:cNvCxnSpPr>
              <a:cxnSpLocks/>
              <a:stCxn id="61" idx="3"/>
              <a:endCxn id="67" idx="0"/>
            </p:cNvCxnSpPr>
            <p:nvPr/>
          </p:nvCxnSpPr>
          <p:spPr>
            <a:xfrm flipH="1" flipV="1">
              <a:off x="1498484" y="1990094"/>
              <a:ext cx="6998562" cy="2869307"/>
            </a:xfrm>
            <a:prstGeom prst="bentConnector4">
              <a:avLst>
                <a:gd name="adj1" fmla="val -3314"/>
                <a:gd name="adj2" fmla="val 107987"/>
              </a:avLst>
            </a:prstGeom>
            <a:ln>
              <a:solidFill>
                <a:srgbClr val="DECE4D"/>
              </a:solidFill>
              <a:tailEnd type="triangle"/>
            </a:ln>
          </p:spPr>
          <p:style>
            <a:lnRef idx="3">
              <a:schemeClr val="dk1"/>
            </a:lnRef>
            <a:fillRef idx="0">
              <a:schemeClr val="dk1"/>
            </a:fillRef>
            <a:effectRef idx="2">
              <a:schemeClr val="dk1"/>
            </a:effectRef>
            <a:fontRef idx="minor">
              <a:schemeClr val="tx1"/>
            </a:fontRef>
          </p:style>
        </p:cxnSp>
        <p:sp>
          <p:nvSpPr>
            <p:cNvPr id="73" name="TextBox 72">
              <a:extLst>
                <a:ext uri="{FF2B5EF4-FFF2-40B4-BE49-F238E27FC236}">
                  <a16:creationId xmlns:a16="http://schemas.microsoft.com/office/drawing/2014/main" id="{6A3A24CF-8625-4E0B-B24A-F11521745C9B}"/>
                </a:ext>
              </a:extLst>
            </p:cNvPr>
            <p:cNvSpPr txBox="1"/>
            <p:nvPr/>
          </p:nvSpPr>
          <p:spPr>
            <a:xfrm>
              <a:off x="3232156" y="1448570"/>
              <a:ext cx="2565147" cy="308548"/>
            </a:xfrm>
            <a:prstGeom prst="rect">
              <a:avLst/>
            </a:prstGeom>
            <a:noFill/>
          </p:spPr>
          <p:txBody>
            <a:bodyPr wrap="none" rtlCol="0">
              <a:spAutoFit/>
            </a:bodyPr>
            <a:lstStyle/>
            <a:p>
              <a:pPr algn="ctr"/>
              <a:r>
                <a:rPr lang="en-US" sz="1400" b="1" dirty="0" err="1">
                  <a:latin typeface="Lora" panose="020B0604020202020204" charset="0"/>
                </a:rPr>
                <a:t>Farafina</a:t>
              </a:r>
              <a:r>
                <a:rPr lang="en-US" sz="1400" b="1" dirty="0">
                  <a:latin typeface="Lora" panose="020B0604020202020204" charset="0"/>
                </a:rPr>
                <a:t> Exploration Model</a:t>
              </a:r>
              <a:endParaRPr lang="ru-RU" sz="1400" b="1" dirty="0">
                <a:latin typeface="Lora" panose="020B0604020202020204" charset="0"/>
              </a:endParaRPr>
            </a:p>
          </p:txBody>
        </p:sp>
      </p:grpSp>
    </p:spTree>
    <p:extLst>
      <p:ext uri="{BB962C8B-B14F-4D97-AF65-F5344CB8AC3E}">
        <p14:creationId xmlns:p14="http://schemas.microsoft.com/office/powerpoint/2010/main" val="2856242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txBox="1">
            <a:spLocks noGrp="1"/>
          </p:cNvSpPr>
          <p:nvPr>
            <p:ph type="body" idx="1"/>
          </p:nvPr>
        </p:nvSpPr>
        <p:spPr>
          <a:xfrm>
            <a:off x="1381250" y="1348535"/>
            <a:ext cx="3425400" cy="323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highlight>
                  <a:srgbClr val="FFCD00"/>
                </a:highlight>
              </a:rPr>
              <a:t>Location</a:t>
            </a:r>
            <a:endParaRPr b="1" dirty="0">
              <a:highlight>
                <a:srgbClr val="FFCD00"/>
              </a:highlight>
            </a:endParaRPr>
          </a:p>
          <a:p>
            <a:pPr algn="just"/>
            <a:r>
              <a:rPr lang="en-US" sz="1600" dirty="0"/>
              <a:t>The deposits are located within the West African craton, within  the auriferous Siguiri basin of Birimian </a:t>
            </a:r>
            <a:r>
              <a:rPr lang="en-US" sz="1600" dirty="0" err="1"/>
              <a:t>metasediments</a:t>
            </a:r>
            <a:r>
              <a:rPr lang="en-US" sz="1600" dirty="0"/>
              <a:t> which contain gold mineralization. </a:t>
            </a:r>
          </a:p>
          <a:p>
            <a:pPr algn="just"/>
            <a:r>
              <a:rPr lang="en-US" sz="1600" dirty="0"/>
              <a:t>Gold mineralization of the deposits is within quartz veins and vein zones of mineralization in meta-sedimentary rocks and weathering crusts. </a:t>
            </a:r>
            <a:endParaRPr lang="ru-RU" sz="1600" dirty="0"/>
          </a:p>
          <a:p>
            <a:pPr marL="101600" indent="0" algn="just">
              <a:buNone/>
            </a:pPr>
            <a:endParaRPr lang="en-US" dirty="0"/>
          </a:p>
        </p:txBody>
      </p:sp>
      <p:sp>
        <p:nvSpPr>
          <p:cNvPr id="158" name="Google Shape;158;p19"/>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Geology</a:t>
            </a:r>
            <a:endParaRPr dirty="0"/>
          </a:p>
        </p:txBody>
      </p:sp>
      <p:sp>
        <p:nvSpPr>
          <p:cNvPr id="159" name="Google Shape;159;p19"/>
          <p:cNvSpPr txBox="1">
            <a:spLocks noGrp="1"/>
          </p:cNvSpPr>
          <p:nvPr>
            <p:ph type="body" idx="2"/>
          </p:nvPr>
        </p:nvSpPr>
        <p:spPr>
          <a:xfrm>
            <a:off x="5012916" y="1348535"/>
            <a:ext cx="3425400" cy="323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a:highlight>
                  <a:srgbClr val="FFCD00"/>
                </a:highlight>
              </a:rPr>
              <a:t>Map</a:t>
            </a:r>
            <a:endParaRPr b="1" dirty="0">
              <a:highlight>
                <a:srgbClr val="FFCD00"/>
              </a:highlight>
            </a:endParaRPr>
          </a:p>
        </p:txBody>
      </p:sp>
      <p:sp>
        <p:nvSpPr>
          <p:cNvPr id="165" name="Google Shape;165;p19"/>
          <p:cNvSpPr txBox="1">
            <a:spLocks noGrp="1"/>
          </p:cNvSpPr>
          <p:nvPr>
            <p:ph type="sldNum" idx="12"/>
          </p:nvPr>
        </p:nvSpPr>
        <p:spPr>
          <a:xfrm>
            <a:off x="8543227" y="447968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dirty="0"/>
          </a:p>
        </p:txBody>
      </p:sp>
      <p:pic>
        <p:nvPicPr>
          <p:cNvPr id="11" name="Рисунок 6">
            <a:extLst>
              <a:ext uri="{FF2B5EF4-FFF2-40B4-BE49-F238E27FC236}">
                <a16:creationId xmlns:a16="http://schemas.microsoft.com/office/drawing/2014/main" id="{AE20757A-1974-48C1-9E4B-B0CECC8D6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916" y="2025827"/>
            <a:ext cx="3757011" cy="2633934"/>
          </a:xfrm>
          <a:prstGeom prst="rect">
            <a:avLst/>
          </a:prstGeom>
        </p:spPr>
      </p:pic>
      <p:pic>
        <p:nvPicPr>
          <p:cNvPr id="12" name="Google Shape;102;p14">
            <a:extLst>
              <a:ext uri="{FF2B5EF4-FFF2-40B4-BE49-F238E27FC236}">
                <a16:creationId xmlns:a16="http://schemas.microsoft.com/office/drawing/2014/main" id="{5B9987AD-6F17-451B-9A77-77136BD016AF}"/>
              </a:ext>
            </a:extLst>
          </p:cNvPr>
          <p:cNvPicPr preferRelativeResize="0"/>
          <p:nvPr/>
        </p:nvPicPr>
        <p:blipFill rotWithShape="1">
          <a:blip r:embed="rId4"/>
          <a:srcRect l="3983" r="49578"/>
          <a:stretch/>
        </p:blipFill>
        <p:spPr>
          <a:xfrm>
            <a:off x="782782" y="934785"/>
            <a:ext cx="478602" cy="43794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1"/>
          <p:cNvSpPr txBox="1">
            <a:spLocks noGrp="1"/>
          </p:cNvSpPr>
          <p:nvPr>
            <p:ph type="body" idx="1"/>
          </p:nvPr>
        </p:nvSpPr>
        <p:spPr>
          <a:xfrm>
            <a:off x="1990450" y="4037375"/>
            <a:ext cx="5163000" cy="519600"/>
          </a:xfrm>
          <a:prstGeom prst="rect">
            <a:avLst/>
          </a:prstGeom>
        </p:spPr>
        <p:txBody>
          <a:bodyPr spcFirstLastPara="1" wrap="square" lIns="91425" tIns="91425" rIns="91425" bIns="91425" anchor="b" anchorCtr="0">
            <a:noAutofit/>
          </a:bodyPr>
          <a:lstStyle/>
          <a:p>
            <a:pPr marL="0" lvl="0" indent="0"/>
            <a:r>
              <a:rPr lang="en-US" dirty="0"/>
              <a:t>Mineral resources </a:t>
            </a:r>
            <a:r>
              <a:rPr lang="en-US" u="sng" dirty="0">
                <a:highlight>
                  <a:srgbClr val="FFCD00"/>
                </a:highlight>
              </a:rPr>
              <a:t>Nzima</a:t>
            </a:r>
            <a:r>
              <a:rPr lang="en-US" dirty="0"/>
              <a:t> (3-D visualization)</a:t>
            </a:r>
            <a:endParaRPr dirty="0"/>
          </a:p>
        </p:txBody>
      </p:sp>
      <p:sp>
        <p:nvSpPr>
          <p:cNvPr id="355" name="Google Shape;355;p31"/>
          <p:cNvSpPr txBox="1">
            <a:spLocks noGrp="1"/>
          </p:cNvSpPr>
          <p:nvPr>
            <p:ph type="sldNum" idx="12"/>
          </p:nvPr>
        </p:nvSpPr>
        <p:spPr>
          <a:xfrm>
            <a:off x="4297650" y="4780700"/>
            <a:ext cx="548700" cy="36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5" name="Рисунок 27" descr="K:\Guinea\Pits 2017\Ресурсы 2017\Nzima\Block model6.JPG">
            <a:extLst>
              <a:ext uri="{FF2B5EF4-FFF2-40B4-BE49-F238E27FC236}">
                <a16:creationId xmlns:a16="http://schemas.microsoft.com/office/drawing/2014/main" id="{3C8210C8-1D75-4084-80CE-D3F0C5F57DF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622" y="120550"/>
            <a:ext cx="5708197" cy="4070449"/>
          </a:xfrm>
          <a:prstGeom prst="rect">
            <a:avLst/>
          </a:prstGeom>
          <a:noFill/>
          <a:ln w="12700">
            <a:solidFill>
              <a:schemeClr val="tx1"/>
            </a:solidFill>
          </a:ln>
        </p:spPr>
      </p:pic>
      <p:pic>
        <p:nvPicPr>
          <p:cNvPr id="6" name="Google Shape;102;p14">
            <a:extLst>
              <a:ext uri="{FF2B5EF4-FFF2-40B4-BE49-F238E27FC236}">
                <a16:creationId xmlns:a16="http://schemas.microsoft.com/office/drawing/2014/main" id="{3667A97F-8348-4255-AFFD-65220CB25F7D}"/>
              </a:ext>
            </a:extLst>
          </p:cNvPr>
          <p:cNvPicPr preferRelativeResize="0"/>
          <p:nvPr/>
        </p:nvPicPr>
        <p:blipFill rotWithShape="1">
          <a:blip r:embed="rId4"/>
          <a:srcRect l="3983" r="49578"/>
          <a:stretch/>
        </p:blipFill>
        <p:spPr>
          <a:xfrm>
            <a:off x="4401948" y="4525107"/>
            <a:ext cx="340104" cy="330833"/>
          </a:xfrm>
          <a:prstGeom prst="ellipse">
            <a:avLst/>
          </a:prstGeom>
          <a:noFill/>
          <a:ln>
            <a:noFill/>
          </a:ln>
        </p:spPr>
      </p:pic>
    </p:spTree>
    <p:extLst>
      <p:ext uri="{BB962C8B-B14F-4D97-AF65-F5344CB8AC3E}">
        <p14:creationId xmlns:p14="http://schemas.microsoft.com/office/powerpoint/2010/main" val="2113845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381250" y="922668"/>
            <a:ext cx="3878400" cy="435600"/>
          </a:xfrm>
          <a:prstGeom prst="rect">
            <a:avLst/>
          </a:prstGeom>
          <a:solidFill>
            <a:schemeClr val="lt1"/>
          </a:solidFill>
        </p:spPr>
        <p:txBody>
          <a:bodyPr spcFirstLastPara="1" wrap="square" lIns="91425" tIns="91425" rIns="91425" bIns="91425" anchor="ctr" anchorCtr="0">
            <a:noAutofit/>
          </a:bodyPr>
          <a:lstStyle/>
          <a:p>
            <a:r>
              <a:rPr lang="en-US" sz="2400" dirty="0">
                <a:highlight>
                  <a:srgbClr val="FFCD00"/>
                </a:highlight>
              </a:rPr>
              <a:t>Farafina</a:t>
            </a:r>
            <a:br>
              <a:rPr lang="en-US" sz="2400" dirty="0">
                <a:highlight>
                  <a:srgbClr val="FFCD00"/>
                </a:highlight>
              </a:rPr>
            </a:br>
            <a:r>
              <a:rPr lang="en-US" sz="2400" dirty="0"/>
              <a:t>estimated gold resources</a:t>
            </a:r>
            <a:endParaRPr sz="2400" dirty="0">
              <a:highlight>
                <a:srgbClr val="FFCD00"/>
              </a:highlight>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9" name="Google Shape;102;p14">
            <a:extLst>
              <a:ext uri="{FF2B5EF4-FFF2-40B4-BE49-F238E27FC236}">
                <a16:creationId xmlns:a16="http://schemas.microsoft.com/office/drawing/2014/main" id="{93967707-032F-4FB9-B488-1262748A7F2E}"/>
              </a:ext>
            </a:extLst>
          </p:cNvPr>
          <p:cNvPicPr preferRelativeResize="0"/>
          <p:nvPr/>
        </p:nvPicPr>
        <p:blipFill rotWithShape="1">
          <a:blip r:embed="rId3"/>
          <a:srcRect l="3983" r="49578"/>
          <a:stretch/>
        </p:blipFill>
        <p:spPr>
          <a:xfrm>
            <a:off x="782782" y="934785"/>
            <a:ext cx="478602" cy="437940"/>
          </a:xfrm>
          <a:prstGeom prst="ellipse">
            <a:avLst/>
          </a:prstGeom>
          <a:noFill/>
          <a:ln>
            <a:noFill/>
          </a:ln>
        </p:spPr>
      </p:pic>
      <p:graphicFrame>
        <p:nvGraphicFramePr>
          <p:cNvPr id="8" name="Table 7">
            <a:extLst>
              <a:ext uri="{FF2B5EF4-FFF2-40B4-BE49-F238E27FC236}">
                <a16:creationId xmlns:a16="http://schemas.microsoft.com/office/drawing/2014/main" id="{2196CD3A-3888-44B6-A955-3AD4DD7C16C8}"/>
              </a:ext>
            </a:extLst>
          </p:cNvPr>
          <p:cNvGraphicFramePr>
            <a:graphicFrameLocks noGrp="1"/>
          </p:cNvGraphicFramePr>
          <p:nvPr>
            <p:extLst>
              <p:ext uri="{D42A27DB-BD31-4B8C-83A1-F6EECF244321}">
                <p14:modId xmlns:p14="http://schemas.microsoft.com/office/powerpoint/2010/main" val="213618599"/>
              </p:ext>
            </p:extLst>
          </p:nvPr>
        </p:nvGraphicFramePr>
        <p:xfrm>
          <a:off x="2546747" y="1551463"/>
          <a:ext cx="4050506" cy="1198881"/>
        </p:xfrm>
        <a:graphic>
          <a:graphicData uri="http://schemas.openxmlformats.org/drawingml/2006/table">
            <a:tbl>
              <a:tblPr/>
              <a:tblGrid>
                <a:gridCol w="1170146">
                  <a:extLst>
                    <a:ext uri="{9D8B030D-6E8A-4147-A177-3AD203B41FA5}">
                      <a16:colId xmlns:a16="http://schemas.microsoft.com/office/drawing/2014/main" val="841373861"/>
                    </a:ext>
                  </a:extLst>
                </a:gridCol>
                <a:gridCol w="720090">
                  <a:extLst>
                    <a:ext uri="{9D8B030D-6E8A-4147-A177-3AD203B41FA5}">
                      <a16:colId xmlns:a16="http://schemas.microsoft.com/office/drawing/2014/main" val="4096809157"/>
                    </a:ext>
                  </a:extLst>
                </a:gridCol>
                <a:gridCol w="720090">
                  <a:extLst>
                    <a:ext uri="{9D8B030D-6E8A-4147-A177-3AD203B41FA5}">
                      <a16:colId xmlns:a16="http://schemas.microsoft.com/office/drawing/2014/main" val="4250568871"/>
                    </a:ext>
                  </a:extLst>
                </a:gridCol>
                <a:gridCol w="720090">
                  <a:extLst>
                    <a:ext uri="{9D8B030D-6E8A-4147-A177-3AD203B41FA5}">
                      <a16:colId xmlns:a16="http://schemas.microsoft.com/office/drawing/2014/main" val="2540246747"/>
                    </a:ext>
                  </a:extLst>
                </a:gridCol>
                <a:gridCol w="720090">
                  <a:extLst>
                    <a:ext uri="{9D8B030D-6E8A-4147-A177-3AD203B41FA5}">
                      <a16:colId xmlns:a16="http://schemas.microsoft.com/office/drawing/2014/main" val="3281183303"/>
                    </a:ext>
                  </a:extLst>
                </a:gridCol>
              </a:tblGrid>
              <a:tr h="35023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dash"/>
                      <a:round/>
                      <a:headEnd type="none" w="med" len="med"/>
                      <a:tailEnd type="none" w="med" len="med"/>
                    </a:lnR>
                    <a:lnT>
                      <a:noFill/>
                    </a:lnT>
                    <a:lnB>
                      <a:noFill/>
                    </a:lnB>
                  </a:tcPr>
                </a:tc>
                <a:tc>
                  <a:txBody>
                    <a:bodyPr/>
                    <a:lstStyle/>
                    <a:p>
                      <a:pPr algn="ctr" fontAlgn="ctr"/>
                      <a:r>
                        <a:rPr lang="en-US" sz="800" b="1" i="0" u="none" strike="noStrike">
                          <a:solidFill>
                            <a:srgbClr val="203764"/>
                          </a:solidFill>
                          <a:effectLst/>
                          <a:latin typeface="Calibri" panose="020F0502020204030204" pitchFamily="34" charset="0"/>
                        </a:rPr>
                        <a:t>Category</a:t>
                      </a:r>
                    </a:p>
                  </a:txBody>
                  <a:tcPr marL="7620" marR="7620" marT="762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203764"/>
                          </a:solidFill>
                          <a:effectLst/>
                          <a:latin typeface="Calibri" panose="020F0502020204030204" pitchFamily="34" charset="0"/>
                        </a:rPr>
                        <a:t>Tonnes (000s)</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203764"/>
                          </a:solidFill>
                          <a:effectLst/>
                          <a:latin typeface="Calibri" panose="020F0502020204030204" pitchFamily="34" charset="0"/>
                        </a:rPr>
                        <a:t>Grade (ppm)</a:t>
                      </a:r>
                    </a:p>
                  </a:txBody>
                  <a:tcPr marL="7620" marR="7620" marT="7620" marB="0" anchor="ctr">
                    <a:lnL>
                      <a:noFill/>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203764"/>
                          </a:solidFill>
                          <a:effectLst/>
                          <a:latin typeface="Calibri" panose="020F0502020204030204" pitchFamily="34" charset="0"/>
                        </a:rPr>
                        <a:t>Attributable Ounces (000s)</a:t>
                      </a:r>
                    </a:p>
                  </a:txBody>
                  <a:tcPr marL="7620" marR="7620" marT="762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891929"/>
                  </a:ext>
                </a:extLst>
              </a:tr>
              <a:tr h="168382">
                <a:tc>
                  <a:txBody>
                    <a:bodyPr/>
                    <a:lstStyle/>
                    <a:p>
                      <a:pPr algn="l" fontAlgn="ctr"/>
                      <a:r>
                        <a:rPr lang="en-US" sz="800" b="1" i="0" u="none" strike="noStrike">
                          <a:solidFill>
                            <a:srgbClr val="203764"/>
                          </a:solidFill>
                          <a:effectLst/>
                          <a:latin typeface="Calibri" panose="020F0502020204030204" pitchFamily="34" charset="0"/>
                        </a:rPr>
                        <a:t>(Nzima), kOuz</a:t>
                      </a:r>
                    </a:p>
                  </a:txBody>
                  <a:tcPr marL="7620" marR="7620" marT="7620" marB="0" anchor="ctr">
                    <a:lnL>
                      <a:noFill/>
                    </a:lnL>
                    <a:lnR w="12700" cap="flat" cmpd="sng" algn="ctr">
                      <a:solidFill>
                        <a:srgbClr val="000000"/>
                      </a:solidFill>
                      <a:prstDash val="dash"/>
                      <a:round/>
                      <a:headEnd type="none" w="med" len="med"/>
                      <a:tailEnd type="none" w="med" len="med"/>
                    </a:lnR>
                    <a:lnT>
                      <a:noFill/>
                    </a:lnT>
                    <a:lnB>
                      <a:noFill/>
                    </a:lnB>
                    <a:solidFill>
                      <a:srgbClr val="D9E1F2"/>
                    </a:solidFill>
                  </a:tcPr>
                </a:tc>
                <a:tc>
                  <a:txBody>
                    <a:bodyPr/>
                    <a:lstStyle/>
                    <a:p>
                      <a:pPr algn="l" fontAlgn="ctr"/>
                      <a:r>
                        <a:rPr lang="en-US" sz="800" b="1" i="0" u="none" strike="noStrike">
                          <a:solidFill>
                            <a:srgbClr val="000000"/>
                          </a:solidFill>
                          <a:effectLst/>
                          <a:latin typeface="Calibri" panose="020F0502020204030204" pitchFamily="34" charset="0"/>
                        </a:rPr>
                        <a:t>Total</a:t>
                      </a:r>
                    </a:p>
                  </a:txBody>
                  <a:tcPr marL="7620" marR="7620" marT="762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8,856</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2</a:t>
                      </a:r>
                    </a:p>
                  </a:txBody>
                  <a:tcPr marL="7620" marR="7620" marT="7620" marB="0" anchor="ctr">
                    <a:lnL>
                      <a:noFill/>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553</a:t>
                      </a:r>
                    </a:p>
                  </a:txBody>
                  <a:tcPr marL="7620" marR="7620" marT="762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6735785"/>
                  </a:ext>
                </a:extLst>
              </a:tr>
              <a:tr h="168382">
                <a:tc>
                  <a:txBody>
                    <a:bodyPr/>
                    <a:lstStyle/>
                    <a:p>
                      <a:pPr algn="l" fontAlgn="ctr"/>
                      <a:r>
                        <a:rPr lang="en-US" sz="800" b="1" i="0" u="none" strike="noStrike">
                          <a:solidFill>
                            <a:srgbClr val="203764"/>
                          </a:solidFill>
                          <a:effectLst/>
                          <a:latin typeface="Calibri" panose="020F0502020204030204" pitchFamily="34" charset="0"/>
                        </a:rPr>
                        <a:t>(Kanguela East), kOuz</a:t>
                      </a:r>
                    </a:p>
                  </a:txBody>
                  <a:tcPr marL="7620" marR="7620" marT="7620" marB="0" anchor="ctr">
                    <a:lnL>
                      <a:noFill/>
                    </a:lnL>
                    <a:lnR w="12700" cap="flat" cmpd="sng" algn="ctr">
                      <a:solidFill>
                        <a:srgbClr val="000000"/>
                      </a:solidFill>
                      <a:prstDash val="dash"/>
                      <a:round/>
                      <a:headEnd type="none" w="med" len="med"/>
                      <a:tailEnd type="none" w="med" len="med"/>
                    </a:lnR>
                    <a:lnT>
                      <a:noFill/>
                    </a:lnT>
                    <a:lnB>
                      <a:noFill/>
                    </a:lnB>
                    <a:solidFill>
                      <a:srgbClr val="D9E1F2"/>
                    </a:solidFill>
                  </a:tcPr>
                </a:tc>
                <a:tc>
                  <a:txBody>
                    <a:bodyPr/>
                    <a:lstStyle/>
                    <a:p>
                      <a:pPr algn="l" fontAlgn="ctr"/>
                      <a:r>
                        <a:rPr lang="en-US" sz="800" b="1" i="0" u="none" strike="noStrike">
                          <a:solidFill>
                            <a:srgbClr val="000000"/>
                          </a:solidFill>
                          <a:effectLst/>
                          <a:latin typeface="Calibri" panose="020F0502020204030204" pitchFamily="34" charset="0"/>
                        </a:rPr>
                        <a:t>Total</a:t>
                      </a:r>
                    </a:p>
                  </a:txBody>
                  <a:tcPr marL="7620" marR="7620" marT="762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dirty="0">
                          <a:solidFill>
                            <a:srgbClr val="000000"/>
                          </a:solidFill>
                          <a:effectLst/>
                          <a:latin typeface="Calibri" panose="020F0502020204030204" pitchFamily="34" charset="0"/>
                        </a:rPr>
                        <a:t>6,027</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3.6</a:t>
                      </a:r>
                    </a:p>
                  </a:txBody>
                  <a:tcPr marL="7620" marR="7620" marT="7620" marB="0" anchor="ctr">
                    <a:lnL>
                      <a:noFill/>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688</a:t>
                      </a:r>
                    </a:p>
                  </a:txBody>
                  <a:tcPr marL="7620" marR="7620" marT="762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295179633"/>
                  </a:ext>
                </a:extLst>
              </a:tr>
              <a:tr h="168382">
                <a:tc>
                  <a:txBody>
                    <a:bodyPr/>
                    <a:lstStyle/>
                    <a:p>
                      <a:pPr algn="l" fontAlgn="ctr"/>
                      <a:r>
                        <a:rPr lang="en-US" sz="800" b="1" i="0" u="none" strike="noStrike">
                          <a:solidFill>
                            <a:srgbClr val="203764"/>
                          </a:solidFill>
                          <a:effectLst/>
                          <a:latin typeface="Calibri" panose="020F0502020204030204" pitchFamily="34" charset="0"/>
                        </a:rPr>
                        <a:t>(Faralako North), kOuz</a:t>
                      </a:r>
                    </a:p>
                  </a:txBody>
                  <a:tcPr marL="7620" marR="7620" marT="7620" marB="0" anchor="ctr">
                    <a:lnL>
                      <a:noFill/>
                    </a:lnL>
                    <a:lnR w="12700" cap="flat" cmpd="sng" algn="ctr">
                      <a:solidFill>
                        <a:srgbClr val="000000"/>
                      </a:solidFill>
                      <a:prstDash val="dash"/>
                      <a:round/>
                      <a:headEnd type="none" w="med" len="med"/>
                      <a:tailEnd type="none" w="med" len="med"/>
                    </a:lnR>
                    <a:lnT>
                      <a:noFill/>
                    </a:lnT>
                    <a:lnB>
                      <a:noFill/>
                    </a:lnB>
                    <a:solidFill>
                      <a:srgbClr val="D9E1F2"/>
                    </a:solidFill>
                  </a:tcPr>
                </a:tc>
                <a:tc>
                  <a:txBody>
                    <a:bodyPr/>
                    <a:lstStyle/>
                    <a:p>
                      <a:pPr algn="l" fontAlgn="ctr"/>
                      <a:r>
                        <a:rPr lang="en-US" sz="800" b="1" i="0" u="none" strike="noStrike">
                          <a:solidFill>
                            <a:srgbClr val="000000"/>
                          </a:solidFill>
                          <a:effectLst/>
                          <a:latin typeface="Calibri" panose="020F0502020204030204" pitchFamily="34" charset="0"/>
                        </a:rPr>
                        <a:t>Total</a:t>
                      </a:r>
                    </a:p>
                  </a:txBody>
                  <a:tcPr marL="7620" marR="7620" marT="762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4,353</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4.3</a:t>
                      </a:r>
                    </a:p>
                  </a:txBody>
                  <a:tcPr marL="7620" marR="7620" marT="7620" marB="0" anchor="ctr">
                    <a:lnL>
                      <a:noFill/>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586</a:t>
                      </a:r>
                    </a:p>
                  </a:txBody>
                  <a:tcPr marL="7620" marR="7620" marT="762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33030186"/>
                  </a:ext>
                </a:extLst>
              </a:tr>
              <a:tr h="168382">
                <a:tc>
                  <a:txBody>
                    <a:bodyPr/>
                    <a:lstStyle/>
                    <a:p>
                      <a:pPr algn="l" fontAlgn="ctr"/>
                      <a:r>
                        <a:rPr lang="en-US" sz="800" b="1" i="0" u="none" strike="noStrike">
                          <a:solidFill>
                            <a:srgbClr val="203764"/>
                          </a:solidFill>
                          <a:effectLst/>
                          <a:latin typeface="Calibri" panose="020F0502020204030204" pitchFamily="34" charset="0"/>
                        </a:rPr>
                        <a:t> (Paramangui), kOuz</a:t>
                      </a:r>
                    </a:p>
                  </a:txBody>
                  <a:tcPr marL="7620" marR="7620" marT="7620" marB="0" anchor="ctr">
                    <a:lnL>
                      <a:noFill/>
                    </a:lnL>
                    <a:lnR w="12700" cap="flat" cmpd="sng" algn="ctr">
                      <a:solidFill>
                        <a:srgbClr val="000000"/>
                      </a:solidFill>
                      <a:prstDash val="dash"/>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9E1F2"/>
                    </a:solidFill>
                  </a:tcPr>
                </a:tc>
                <a:tc>
                  <a:txBody>
                    <a:bodyPr/>
                    <a:lstStyle/>
                    <a:p>
                      <a:pPr algn="l" fontAlgn="ctr"/>
                      <a:r>
                        <a:rPr lang="en-US" sz="800" b="1" i="0" u="none" strike="noStrike">
                          <a:solidFill>
                            <a:srgbClr val="000000"/>
                          </a:solidFill>
                          <a:effectLst/>
                          <a:latin typeface="Calibri" panose="020F0502020204030204" pitchFamily="34" charset="0"/>
                        </a:rPr>
                        <a:t>Total</a:t>
                      </a:r>
                    </a:p>
                  </a:txBody>
                  <a:tcPr marL="7620" marR="7620" marT="762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3,000</a:t>
                      </a:r>
                    </a:p>
                  </a:txBody>
                  <a:tcPr marL="7620" marR="7620" marT="762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1</a:t>
                      </a:r>
                    </a:p>
                  </a:txBody>
                  <a:tcPr marL="7620" marR="7620" marT="7620" marB="0" anchor="ctr">
                    <a:lnL>
                      <a:noFill/>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125</a:t>
                      </a:r>
                    </a:p>
                  </a:txBody>
                  <a:tcPr marL="7620" marR="7620" marT="762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19694684"/>
                  </a:ext>
                </a:extLst>
              </a:tr>
              <a:tr h="175118">
                <a:tc>
                  <a:txBody>
                    <a:bodyPr/>
                    <a:lstStyle/>
                    <a:p>
                      <a:pPr algn="l" fontAlgn="ctr"/>
                      <a:r>
                        <a:rPr lang="en-US" sz="800" b="1" i="0" u="none" strike="noStrike">
                          <a:solidFill>
                            <a:srgbClr val="203764"/>
                          </a:solidFill>
                          <a:effectLst/>
                          <a:latin typeface="Calibri" panose="020F0502020204030204" pitchFamily="34" charset="0"/>
                        </a:rPr>
                        <a:t>ALL</a:t>
                      </a:r>
                    </a:p>
                  </a:txBody>
                  <a:tcPr marL="7620" marR="7620" marT="7620" marB="0" anchor="ctr">
                    <a:lnL>
                      <a:noFill/>
                    </a:lnL>
                    <a:lnR w="12700" cap="flat" cmpd="sng" algn="ctr">
                      <a:solidFill>
                        <a:srgbClr val="000000"/>
                      </a:solidFill>
                      <a:prstDash val="dash"/>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ctr"/>
                      <a:r>
                        <a:rPr lang="en-US" sz="800" b="1" i="0" u="none" strike="noStrike">
                          <a:solidFill>
                            <a:srgbClr val="000000"/>
                          </a:solidFill>
                          <a:effectLst/>
                          <a:latin typeface="Calibri" panose="020F0502020204030204" pitchFamily="34" charset="0"/>
                        </a:rPr>
                        <a:t>TOTAL</a:t>
                      </a:r>
                    </a:p>
                  </a:txBody>
                  <a:tcPr marL="7620" marR="7620" marT="7620" marB="0" anchor="ctr">
                    <a:lnL w="12700" cap="flat" cmpd="sng" algn="ctr">
                      <a:solidFill>
                        <a:srgbClr val="000000"/>
                      </a:solidFill>
                      <a:prstDash val="dash"/>
                      <a:round/>
                      <a:headEnd type="none" w="med" len="med"/>
                      <a:tailEnd type="none" w="med" len="med"/>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22,236</a:t>
                      </a:r>
                    </a:p>
                  </a:txBody>
                  <a:tcPr marL="7620" marR="7620" marT="7620" marB="0" anchor="ctr">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a:solidFill>
                            <a:srgbClr val="000000"/>
                          </a:solidFill>
                          <a:effectLst/>
                          <a:latin typeface="Calibri" panose="020F0502020204030204" pitchFamily="34" charset="0"/>
                        </a:rPr>
                        <a:t>1</a:t>
                      </a:r>
                    </a:p>
                  </a:txBody>
                  <a:tcPr marL="7620" marR="7620" marT="7620" marB="0" anchor="ctr">
                    <a:lnL>
                      <a:noFill/>
                    </a:lnL>
                    <a:lnR w="12700" cap="flat" cmpd="sng" algn="ctr">
                      <a:solidFill>
                        <a:srgbClr val="000000"/>
                      </a:solidFill>
                      <a:prstDash val="dash"/>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800" b="1" i="0" u="none" strike="noStrike" dirty="0">
                          <a:solidFill>
                            <a:srgbClr val="000000"/>
                          </a:solidFill>
                          <a:effectLst/>
                          <a:latin typeface="Calibri" panose="020F0502020204030204" pitchFamily="34" charset="0"/>
                        </a:rPr>
                        <a:t>1,952</a:t>
                      </a:r>
                    </a:p>
                  </a:txBody>
                  <a:tcPr marL="7620" marR="7620" marT="7620" marB="0" anchor="ctr">
                    <a:lnL w="12700" cap="flat" cmpd="sng" algn="ctr">
                      <a:solidFill>
                        <a:srgbClr val="000000"/>
                      </a:solidFill>
                      <a:prstDash val="dash"/>
                      <a:round/>
                      <a:headEnd type="none" w="med" len="med"/>
                      <a:tailEnd type="none" w="med" len="med"/>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804435130"/>
                  </a:ext>
                </a:extLst>
              </a:tr>
            </a:tbl>
          </a:graphicData>
        </a:graphic>
      </p:graphicFrame>
      <p:sp>
        <p:nvSpPr>
          <p:cNvPr id="10" name="TextBox 9">
            <a:extLst>
              <a:ext uri="{FF2B5EF4-FFF2-40B4-BE49-F238E27FC236}">
                <a16:creationId xmlns:a16="http://schemas.microsoft.com/office/drawing/2014/main" id="{238C469D-5B0D-4591-BA9A-C41B5F1D3BFB}"/>
              </a:ext>
            </a:extLst>
          </p:cNvPr>
          <p:cNvSpPr txBox="1"/>
          <p:nvPr/>
        </p:nvSpPr>
        <p:spPr>
          <a:xfrm>
            <a:off x="3517865" y="2821782"/>
            <a:ext cx="2108269" cy="461665"/>
          </a:xfrm>
          <a:prstGeom prst="rect">
            <a:avLst/>
          </a:prstGeom>
          <a:noFill/>
        </p:spPr>
        <p:txBody>
          <a:bodyPr wrap="none" rtlCol="0">
            <a:spAutoFit/>
          </a:bodyPr>
          <a:lstStyle/>
          <a:p>
            <a:r>
              <a:rPr lang="en-US" dirty="0"/>
              <a:t> </a:t>
            </a:r>
            <a:r>
              <a:rPr lang="en-US" sz="2400" b="1" dirty="0">
                <a:latin typeface="Lora"/>
                <a:sym typeface="Lora"/>
              </a:rPr>
              <a:t>and reserves</a:t>
            </a:r>
          </a:p>
        </p:txBody>
      </p:sp>
      <p:graphicFrame>
        <p:nvGraphicFramePr>
          <p:cNvPr id="12" name="Table 11">
            <a:extLst>
              <a:ext uri="{FF2B5EF4-FFF2-40B4-BE49-F238E27FC236}">
                <a16:creationId xmlns:a16="http://schemas.microsoft.com/office/drawing/2014/main" id="{4E27F776-BA51-46D3-BD99-2CC9DA7BF532}"/>
              </a:ext>
            </a:extLst>
          </p:cNvPr>
          <p:cNvGraphicFramePr>
            <a:graphicFrameLocks noGrp="1"/>
          </p:cNvGraphicFramePr>
          <p:nvPr>
            <p:extLst>
              <p:ext uri="{D42A27DB-BD31-4B8C-83A1-F6EECF244321}">
                <p14:modId xmlns:p14="http://schemas.microsoft.com/office/powerpoint/2010/main" val="1190209710"/>
              </p:ext>
            </p:extLst>
          </p:nvPr>
        </p:nvGraphicFramePr>
        <p:xfrm>
          <a:off x="1857374" y="3232783"/>
          <a:ext cx="5429250" cy="1104900"/>
        </p:xfrm>
        <a:graphic>
          <a:graphicData uri="http://schemas.openxmlformats.org/drawingml/2006/table">
            <a:tbl>
              <a:tblPr firstRow="1" firstCol="1" bandRow="1"/>
              <a:tblGrid>
                <a:gridCol w="1371600">
                  <a:extLst>
                    <a:ext uri="{9D8B030D-6E8A-4147-A177-3AD203B41FA5}">
                      <a16:colId xmlns:a16="http://schemas.microsoft.com/office/drawing/2014/main" val="2832799346"/>
                    </a:ext>
                  </a:extLst>
                </a:gridCol>
                <a:gridCol w="1257300">
                  <a:extLst>
                    <a:ext uri="{9D8B030D-6E8A-4147-A177-3AD203B41FA5}">
                      <a16:colId xmlns:a16="http://schemas.microsoft.com/office/drawing/2014/main" val="2610828223"/>
                    </a:ext>
                  </a:extLst>
                </a:gridCol>
                <a:gridCol w="914400">
                  <a:extLst>
                    <a:ext uri="{9D8B030D-6E8A-4147-A177-3AD203B41FA5}">
                      <a16:colId xmlns:a16="http://schemas.microsoft.com/office/drawing/2014/main" val="781601238"/>
                    </a:ext>
                  </a:extLst>
                </a:gridCol>
                <a:gridCol w="857250">
                  <a:extLst>
                    <a:ext uri="{9D8B030D-6E8A-4147-A177-3AD203B41FA5}">
                      <a16:colId xmlns:a16="http://schemas.microsoft.com/office/drawing/2014/main" val="4078881676"/>
                    </a:ext>
                  </a:extLst>
                </a:gridCol>
                <a:gridCol w="1028700">
                  <a:extLst>
                    <a:ext uri="{9D8B030D-6E8A-4147-A177-3AD203B41FA5}">
                      <a16:colId xmlns:a16="http://schemas.microsoft.com/office/drawing/2014/main" val="204256695"/>
                    </a:ext>
                  </a:extLst>
                </a:gridCol>
              </a:tblGrid>
              <a:tr h="444500">
                <a:tc>
                  <a:txBody>
                    <a:bodyPr/>
                    <a:lstStyle/>
                    <a:p>
                      <a:pPr marL="0" marR="0">
                        <a:lnSpc>
                          <a:spcPct val="115000"/>
                        </a:lnSpc>
                        <a:spcBef>
                          <a:spcPts val="0"/>
                        </a:spcBef>
                        <a:spcAft>
                          <a:spcPts val="600"/>
                        </a:spcAft>
                      </a:pPr>
                      <a:r>
                        <a:rPr lang="ru-RU" sz="1000" b="1">
                          <a:solidFill>
                            <a:srgbClr val="203764"/>
                          </a:solidFill>
                          <a:effectLst/>
                          <a:latin typeface="Calibri" panose="020F0502020204030204" pitchFamily="34" charset="0"/>
                          <a:ea typeface="Times New Roman" panose="02020603050405020304" pitchFamily="18" charset="0"/>
                          <a:cs typeface="Times New Roman" panose="02020603050405020304" pitchFamily="18" charset="0"/>
                        </a:rPr>
                        <a:t>Site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a:noFill/>
                    </a:lnL>
                    <a:lnR w="12700" cap="flat" cmpd="sng" algn="ctr">
                      <a:solidFill>
                        <a:srgbClr val="000000"/>
                      </a:solidFill>
                      <a:prstDash val="dash"/>
                      <a:round/>
                      <a:headEnd type="none" w="med" len="med"/>
                      <a:tailEnd type="none" w="med" len="med"/>
                    </a:lnR>
                    <a:lnT>
                      <a:noFill/>
                    </a:lnT>
                    <a:lnB>
                      <a:noFill/>
                    </a:lnB>
                    <a:solidFill>
                      <a:srgbClr val="D9E1F2"/>
                    </a:solidFill>
                  </a:tcPr>
                </a:tc>
                <a:tc>
                  <a:txBody>
                    <a:bodyPr/>
                    <a:lstStyle/>
                    <a:p>
                      <a:pPr marL="0" marR="0" algn="ctr">
                        <a:lnSpc>
                          <a:spcPct val="115000"/>
                        </a:lnSpc>
                        <a:spcBef>
                          <a:spcPts val="0"/>
                        </a:spcBef>
                        <a:spcAft>
                          <a:spcPts val="600"/>
                        </a:spcAft>
                      </a:pPr>
                      <a:r>
                        <a:rPr lang="ru-RU" sz="1000" b="1">
                          <a:solidFill>
                            <a:srgbClr val="203764"/>
                          </a:solidFill>
                          <a:effectLst/>
                          <a:latin typeface="Calibri" panose="020F0502020204030204" pitchFamily="34" charset="0"/>
                          <a:ea typeface="Times New Roman" panose="02020603050405020304" pitchFamily="18" charset="0"/>
                          <a:cs typeface="Times New Roman" panose="02020603050405020304" pitchFamily="18" charset="0"/>
                        </a:rPr>
                        <a:t>Category</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ru-RU" sz="1000" b="1">
                          <a:solidFill>
                            <a:srgbClr val="203764"/>
                          </a:solidFill>
                          <a:effectLst/>
                          <a:latin typeface="Calibri" panose="020F0502020204030204" pitchFamily="34" charset="0"/>
                          <a:ea typeface="Times New Roman" panose="02020603050405020304" pitchFamily="18" charset="0"/>
                          <a:cs typeface="Times New Roman" panose="02020603050405020304" pitchFamily="18" charset="0"/>
                        </a:rPr>
                        <a:t>Tonnes (000s)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ru-RU" sz="1000" b="1">
                          <a:solidFill>
                            <a:srgbClr val="203764"/>
                          </a:solidFill>
                          <a:effectLst/>
                          <a:latin typeface="Calibri" panose="020F0502020204030204" pitchFamily="34" charset="0"/>
                          <a:ea typeface="Times New Roman" panose="02020603050405020304" pitchFamily="18" charset="0"/>
                          <a:cs typeface="Times New Roman" panose="02020603050405020304" pitchFamily="18" charset="0"/>
                        </a:rPr>
                        <a:t>Grade (ppm)</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ru-RU" sz="1000" b="1">
                          <a:solidFill>
                            <a:srgbClr val="203764"/>
                          </a:solidFill>
                          <a:effectLst/>
                          <a:latin typeface="Calibri" panose="020F0502020204030204" pitchFamily="34" charset="0"/>
                          <a:ea typeface="Times New Roman" panose="02020603050405020304" pitchFamily="18" charset="0"/>
                          <a:cs typeface="Times New Roman" panose="02020603050405020304" pitchFamily="18" charset="0"/>
                        </a:rPr>
                        <a:t>Attributable Ounces (000s)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73423"/>
                  </a:ext>
                </a:extLst>
              </a:tr>
              <a:tr h="215900">
                <a:tc>
                  <a:txBody>
                    <a:bodyPr/>
                    <a:lstStyle/>
                    <a:p>
                      <a:pPr marL="0" marR="0">
                        <a:lnSpc>
                          <a:spcPct val="115000"/>
                        </a:lnSpc>
                        <a:spcBef>
                          <a:spcPts val="0"/>
                        </a:spcBef>
                        <a:spcAft>
                          <a:spcPts val="600"/>
                        </a:spcAft>
                      </a:pPr>
                      <a:r>
                        <a:rPr lang="ru-RU" sz="1000" b="1">
                          <a:solidFill>
                            <a:srgbClr val="203764"/>
                          </a:solidFill>
                          <a:effectLst/>
                          <a:latin typeface="Calibri" panose="020F0502020204030204" pitchFamily="34" charset="0"/>
                          <a:ea typeface="Times New Roman" panose="02020603050405020304" pitchFamily="18" charset="0"/>
                          <a:cs typeface="Times New Roman" panose="02020603050405020304" pitchFamily="18" charset="0"/>
                        </a:rPr>
                        <a:t>Nzima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a:noFill/>
                    </a:lnL>
                    <a:lnR w="12700" cap="flat" cmpd="sng" algn="ctr">
                      <a:solidFill>
                        <a:srgbClr val="000000"/>
                      </a:solidFill>
                      <a:prstDash val="dash"/>
                      <a:round/>
                      <a:headEnd type="none" w="med" len="med"/>
                      <a:tailEnd type="none" w="med" len="med"/>
                    </a:lnR>
                    <a:lnT>
                      <a:noFill/>
                    </a:lnT>
                    <a:lnB>
                      <a:noFill/>
                    </a:lnB>
                    <a:solidFill>
                      <a:srgbClr val="D9E1F2"/>
                    </a:solidFill>
                  </a:tcPr>
                </a:tc>
                <a:tc>
                  <a:txBody>
                    <a:bodyPr/>
                    <a:lstStyle/>
                    <a:p>
                      <a:pPr marL="0" marR="0">
                        <a:lnSpc>
                          <a:spcPct val="115000"/>
                        </a:lnSpc>
                        <a:spcBef>
                          <a:spcPts val="0"/>
                        </a:spcBef>
                        <a:spcAft>
                          <a:spcPts val="600"/>
                        </a:spcAft>
                      </a:pPr>
                      <a:r>
                        <a:rPr lang="ru-RU"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Probable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600"/>
                        </a:spcAft>
                      </a:pPr>
                      <a:r>
                        <a:rPr lang="ru-RU"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1,116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600"/>
                        </a:spcAft>
                      </a:pPr>
                      <a:r>
                        <a:rPr lang="ru-RU"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a:noFill/>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600"/>
                        </a:spcAft>
                      </a:pPr>
                      <a:r>
                        <a:rPr lang="ru-RU"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77</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40699475"/>
                  </a:ext>
                </a:extLst>
              </a:tr>
              <a:tr h="215900">
                <a:tc>
                  <a:txBody>
                    <a:bodyPr/>
                    <a:lstStyle/>
                    <a:p>
                      <a:pPr marL="0" marR="0">
                        <a:lnSpc>
                          <a:spcPct val="115000"/>
                        </a:lnSpc>
                        <a:spcBef>
                          <a:spcPts val="0"/>
                        </a:spcBef>
                        <a:spcAft>
                          <a:spcPts val="600"/>
                        </a:spcAft>
                      </a:pPr>
                      <a:r>
                        <a:rPr lang="ru-RU" sz="1000" b="1">
                          <a:solidFill>
                            <a:srgbClr val="203764"/>
                          </a:solidFill>
                          <a:effectLst/>
                          <a:latin typeface="Calibri" panose="020F0502020204030204" pitchFamily="34" charset="0"/>
                          <a:ea typeface="Times New Roman" panose="02020603050405020304" pitchFamily="18" charset="0"/>
                          <a:cs typeface="Times New Roman" panose="02020603050405020304" pitchFamily="18" charset="0"/>
                        </a:rPr>
                        <a:t>Kanguela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a:noFill/>
                    </a:lnL>
                    <a:lnR w="12700" cap="flat" cmpd="sng" algn="ctr">
                      <a:solidFill>
                        <a:srgbClr val="000000"/>
                      </a:solidFill>
                      <a:prstDash val="dash"/>
                      <a:round/>
                      <a:headEnd type="none" w="med" len="med"/>
                      <a:tailEnd type="none" w="med" len="med"/>
                    </a:lnR>
                    <a:lnT>
                      <a:noFill/>
                    </a:lnT>
                    <a:lnB w="28575" cap="flat" cmpd="dbl" algn="ctr">
                      <a:solidFill>
                        <a:srgbClr val="000000"/>
                      </a:solidFill>
                      <a:prstDash val="solid"/>
                      <a:round/>
                      <a:headEnd type="none" w="med" len="med"/>
                      <a:tailEnd type="none" w="med" len="med"/>
                    </a:lnB>
                    <a:solidFill>
                      <a:srgbClr val="D9E1F2"/>
                    </a:solidFill>
                  </a:tcPr>
                </a:tc>
                <a:tc>
                  <a:txBody>
                    <a:bodyPr/>
                    <a:lstStyle/>
                    <a:p>
                      <a:pPr marL="0" marR="0">
                        <a:lnSpc>
                          <a:spcPct val="115000"/>
                        </a:lnSpc>
                        <a:spcBef>
                          <a:spcPts val="0"/>
                        </a:spcBef>
                        <a:spcAft>
                          <a:spcPts val="600"/>
                        </a:spcAft>
                      </a:pPr>
                      <a:r>
                        <a:rPr lang="ru-RU"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Proved and Probable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dash"/>
                      <a:round/>
                      <a:headEnd type="none" w="med" len="med"/>
                      <a:tailEnd type="none" w="med" len="med"/>
                    </a:lnL>
                    <a:lnR>
                      <a:noFill/>
                    </a:lnR>
                    <a:lnT>
                      <a:noFill/>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ru-RU"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ru-RU"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a:noFill/>
                    </a:lnL>
                    <a:lnR w="12700" cap="flat" cmpd="sng" algn="ctr">
                      <a:solidFill>
                        <a:srgbClr val="000000"/>
                      </a:solidFill>
                      <a:prstDash val="dash"/>
                      <a:round/>
                      <a:headEnd type="none" w="med" len="med"/>
                      <a:tailEnd type="none" w="med" len="med"/>
                    </a:lnR>
                    <a:lnT>
                      <a:noFill/>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ru-RU"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dash"/>
                      <a:round/>
                      <a:headEnd type="none" w="med" len="med"/>
                      <a:tailEnd type="none" w="med" len="med"/>
                    </a:lnL>
                    <a:lnR>
                      <a:noFill/>
                    </a:lnR>
                    <a:lnT>
                      <a:noFill/>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066716964"/>
                  </a:ext>
                </a:extLst>
              </a:tr>
              <a:tr h="228600">
                <a:tc>
                  <a:txBody>
                    <a:bodyPr/>
                    <a:lstStyle/>
                    <a:p>
                      <a:pPr marL="0" marR="0">
                        <a:lnSpc>
                          <a:spcPct val="115000"/>
                        </a:lnSpc>
                        <a:spcBef>
                          <a:spcPts val="0"/>
                        </a:spcBef>
                        <a:spcAft>
                          <a:spcPts val="600"/>
                        </a:spcAft>
                      </a:pPr>
                      <a:r>
                        <a:rPr lang="ru-RU" sz="1000" b="1">
                          <a:solidFill>
                            <a:srgbClr val="203764"/>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a:noFill/>
                    </a:lnL>
                    <a:lnR w="12700" cap="flat" cmpd="sng" algn="ctr">
                      <a:solidFill>
                        <a:srgbClr val="000000"/>
                      </a:solidFill>
                      <a:prstDash val="dash"/>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15000"/>
                        </a:lnSpc>
                        <a:spcBef>
                          <a:spcPts val="0"/>
                        </a:spcBef>
                        <a:spcAft>
                          <a:spcPts val="600"/>
                        </a:spcAft>
                      </a:pPr>
                      <a:r>
                        <a:rPr lang="ru-RU"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dash"/>
                      <a:round/>
                      <a:headEnd type="none" w="med" len="med"/>
                      <a:tailEnd type="none" w="med" len="med"/>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15000"/>
                        </a:lnSpc>
                        <a:spcBef>
                          <a:spcPts val="0"/>
                        </a:spcBef>
                        <a:spcAft>
                          <a:spcPts val="600"/>
                        </a:spcAft>
                      </a:pPr>
                      <a:r>
                        <a:rPr lang="ru-RU"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1453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15000"/>
                        </a:lnSpc>
                        <a:spcBef>
                          <a:spcPts val="0"/>
                        </a:spcBef>
                        <a:spcAft>
                          <a:spcPts val="600"/>
                        </a:spcAft>
                      </a:pPr>
                      <a:r>
                        <a:rPr lang="ru-RU"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2.68</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a:noFill/>
                    </a:lnL>
                    <a:lnR w="12700" cap="flat" cmpd="sng" algn="ctr">
                      <a:solidFill>
                        <a:srgbClr val="000000"/>
                      </a:solidFill>
                      <a:prstDash val="dash"/>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15000"/>
                        </a:lnSpc>
                        <a:spcBef>
                          <a:spcPts val="0"/>
                        </a:spcBef>
                        <a:spcAft>
                          <a:spcPts val="600"/>
                        </a:spcAft>
                      </a:pPr>
                      <a:r>
                        <a:rPr lang="ru-RU"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dash"/>
                      <a:round/>
                      <a:headEnd type="none" w="med" len="med"/>
                      <a:tailEnd type="none" w="med" len="med"/>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49886658"/>
                  </a:ext>
                </a:extLst>
              </a:tr>
            </a:tbl>
          </a:graphicData>
        </a:graphic>
      </p:graphicFrame>
    </p:spTree>
    <p:extLst>
      <p:ext uri="{BB962C8B-B14F-4D97-AF65-F5344CB8AC3E}">
        <p14:creationId xmlns:p14="http://schemas.microsoft.com/office/powerpoint/2010/main" val="150925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1"/>
          <p:cNvSpPr txBox="1">
            <a:spLocks noGrp="1"/>
          </p:cNvSpPr>
          <p:nvPr>
            <p:ph type="body" idx="1"/>
          </p:nvPr>
        </p:nvSpPr>
        <p:spPr>
          <a:xfrm>
            <a:off x="1990450" y="4037375"/>
            <a:ext cx="5163000" cy="519600"/>
          </a:xfrm>
          <a:prstGeom prst="rect">
            <a:avLst/>
          </a:prstGeom>
        </p:spPr>
        <p:txBody>
          <a:bodyPr spcFirstLastPara="1" wrap="square" lIns="91425" tIns="91425" rIns="91425" bIns="91425" anchor="b" anchorCtr="0">
            <a:noAutofit/>
          </a:bodyPr>
          <a:lstStyle/>
          <a:p>
            <a:pPr marL="0" lvl="0" indent="0"/>
            <a:r>
              <a:rPr lang="en-US" dirty="0"/>
              <a:t>Mineral resources </a:t>
            </a:r>
            <a:r>
              <a:rPr lang="en-US" u="sng" dirty="0">
                <a:highlight>
                  <a:srgbClr val="FFCD00"/>
                </a:highlight>
              </a:rPr>
              <a:t>Wodokodoni</a:t>
            </a:r>
            <a:r>
              <a:rPr lang="en-US" dirty="0"/>
              <a:t> (3-D visualization)</a:t>
            </a:r>
            <a:endParaRPr dirty="0"/>
          </a:p>
        </p:txBody>
      </p:sp>
      <p:sp>
        <p:nvSpPr>
          <p:cNvPr id="355" name="Google Shape;355;p31"/>
          <p:cNvSpPr txBox="1">
            <a:spLocks noGrp="1"/>
          </p:cNvSpPr>
          <p:nvPr>
            <p:ph type="sldNum" idx="12"/>
          </p:nvPr>
        </p:nvSpPr>
        <p:spPr>
          <a:xfrm>
            <a:off x="4297650" y="4780700"/>
            <a:ext cx="548700" cy="36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pic>
        <p:nvPicPr>
          <p:cNvPr id="6" name="Рисунок 11" descr="F:\Guinea\Pits 2017\Ресурсы 2017\Kanguela\MicroMine\18.JPG">
            <a:extLst>
              <a:ext uri="{FF2B5EF4-FFF2-40B4-BE49-F238E27FC236}">
                <a16:creationId xmlns:a16="http://schemas.microsoft.com/office/drawing/2014/main" id="{BD693ECC-D42A-477F-9075-D7BA1B2EB08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1710" y="97097"/>
            <a:ext cx="6052481" cy="4017703"/>
          </a:xfrm>
          <a:prstGeom prst="rect">
            <a:avLst/>
          </a:prstGeom>
          <a:noFill/>
          <a:ln w="12700" cmpd="sng">
            <a:solidFill>
              <a:srgbClr val="000000"/>
            </a:solidFill>
            <a:miter lim="800000"/>
            <a:headEnd/>
            <a:tailEnd/>
          </a:ln>
          <a:effectLst/>
        </p:spPr>
      </p:pic>
      <p:pic>
        <p:nvPicPr>
          <p:cNvPr id="7" name="Google Shape;102;p14">
            <a:extLst>
              <a:ext uri="{FF2B5EF4-FFF2-40B4-BE49-F238E27FC236}">
                <a16:creationId xmlns:a16="http://schemas.microsoft.com/office/drawing/2014/main" id="{C0F47458-267E-45B0-A664-12856AEF5B81}"/>
              </a:ext>
            </a:extLst>
          </p:cNvPr>
          <p:cNvPicPr preferRelativeResize="0"/>
          <p:nvPr/>
        </p:nvPicPr>
        <p:blipFill rotWithShape="1">
          <a:blip r:embed="rId4"/>
          <a:srcRect l="3983" r="49578"/>
          <a:stretch/>
        </p:blipFill>
        <p:spPr>
          <a:xfrm>
            <a:off x="4401948" y="4525107"/>
            <a:ext cx="340104" cy="330833"/>
          </a:xfrm>
          <a:prstGeom prst="ellipse">
            <a:avLst/>
          </a:prstGeom>
          <a:noFill/>
          <a:ln>
            <a:noFill/>
          </a:ln>
        </p:spPr>
      </p:pic>
    </p:spTree>
    <p:extLst>
      <p:ext uri="{BB962C8B-B14F-4D97-AF65-F5344CB8AC3E}">
        <p14:creationId xmlns:p14="http://schemas.microsoft.com/office/powerpoint/2010/main" val="3791795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0" y="3868150"/>
            <a:ext cx="9143999" cy="3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i="1" dirty="0">
                <a:highlight>
                  <a:srgbClr val="FFCD00"/>
                </a:highlight>
              </a:rPr>
              <a:t>FGG represents one of the most dynamic investment</a:t>
            </a:r>
            <a:br>
              <a:rPr lang="en-US" sz="1800" i="1" dirty="0">
                <a:highlight>
                  <a:srgbClr val="FFCD00"/>
                </a:highlight>
              </a:rPr>
            </a:br>
            <a:r>
              <a:rPr lang="en-US" sz="1800" i="1" dirty="0">
                <a:highlight>
                  <a:srgbClr val="FFCD00"/>
                </a:highlight>
              </a:rPr>
              <a:t>opportunities in Western Africa</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5" name="Google Shape;102;p14">
            <a:extLst>
              <a:ext uri="{FF2B5EF4-FFF2-40B4-BE49-F238E27FC236}">
                <a16:creationId xmlns:a16="http://schemas.microsoft.com/office/drawing/2014/main" id="{40C95B73-5CBF-435A-8C99-D55BE34204B5}"/>
              </a:ext>
            </a:extLst>
          </p:cNvPr>
          <p:cNvPicPr preferRelativeResize="0"/>
          <p:nvPr/>
        </p:nvPicPr>
        <p:blipFill rotWithShape="1">
          <a:blip r:embed="rId5"/>
          <a:srcRect l="3983" r="49578"/>
          <a:stretch/>
        </p:blipFill>
        <p:spPr>
          <a:xfrm>
            <a:off x="4297650" y="4221458"/>
            <a:ext cx="577228" cy="570442"/>
          </a:xfrm>
          <a:prstGeom prst="ellipse">
            <a:avLst/>
          </a:prstGeom>
          <a:noFill/>
          <a:ln>
            <a:noFill/>
          </a:ln>
        </p:spPr>
      </p:pic>
    </p:spTree>
    <p:extLst>
      <p:ext uri="{BB962C8B-B14F-4D97-AF65-F5344CB8AC3E}">
        <p14:creationId xmlns:p14="http://schemas.microsoft.com/office/powerpoint/2010/main" val="25458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body" idx="4294967295"/>
          </p:nvPr>
        </p:nvSpPr>
        <p:spPr>
          <a:xfrm>
            <a:off x="4361975" y="878850"/>
            <a:ext cx="4173000" cy="365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000" b="1" dirty="0">
                <a:solidFill>
                  <a:schemeClr val="dk1"/>
                </a:solidFill>
                <a:latin typeface="Lora"/>
                <a:ea typeface="Lora"/>
                <a:cs typeface="Lora"/>
                <a:sym typeface="Lora"/>
              </a:rPr>
              <a:t>Farafina Gold Group </a:t>
            </a:r>
            <a:r>
              <a:rPr lang="en-US" sz="2000" b="1" dirty="0">
                <a:solidFill>
                  <a:schemeClr val="dk1"/>
                </a:solidFill>
                <a:latin typeface="Lora"/>
                <a:ea typeface="Lora"/>
                <a:cs typeface="Lora"/>
                <a:sym typeface="Lora"/>
              </a:rPr>
              <a:t>is</a:t>
            </a:r>
            <a:r>
              <a:rPr lang="en" sz="2000" b="1" dirty="0">
                <a:solidFill>
                  <a:schemeClr val="dk1"/>
                </a:solidFill>
                <a:latin typeface="Lora"/>
                <a:ea typeface="Lora"/>
                <a:cs typeface="Lora"/>
                <a:sym typeface="Lora"/>
              </a:rPr>
              <a:t> a </a:t>
            </a:r>
            <a:r>
              <a:rPr lang="en-US" sz="2000" b="1" dirty="0">
                <a:solidFill>
                  <a:schemeClr val="dk1"/>
                </a:solidFill>
                <a:highlight>
                  <a:srgbClr val="FFCD00"/>
                </a:highlight>
                <a:latin typeface="Lora"/>
                <a:ea typeface="Lora"/>
                <a:cs typeface="Lora"/>
                <a:sym typeface="Lora"/>
              </a:rPr>
              <a:t>rare investment opportunity</a:t>
            </a:r>
            <a:endParaRPr sz="2000" b="1" dirty="0">
              <a:solidFill>
                <a:schemeClr val="dk1"/>
              </a:solidFill>
              <a:highlight>
                <a:srgbClr val="FFCD00"/>
              </a:highlight>
              <a:latin typeface="Lora"/>
              <a:ea typeface="Lora"/>
              <a:cs typeface="Lora"/>
              <a:sym typeface="Lora"/>
            </a:endParaRPr>
          </a:p>
          <a:p>
            <a:pPr marL="342900" indent="-342900"/>
            <a:r>
              <a:rPr lang="en-US" sz="2000" dirty="0"/>
              <a:t>Management is seeking to raise up to $10 million in debt and/or equity financing to develop its two flagship properties</a:t>
            </a:r>
          </a:p>
          <a:p>
            <a:pPr marL="342900" indent="-342900"/>
            <a:r>
              <a:rPr lang="en-US" sz="2000" dirty="0"/>
              <a:t>ROE may exceed 300% within several years</a:t>
            </a:r>
            <a:endParaRPr sz="2000" dirty="0"/>
          </a:p>
        </p:txBody>
      </p:sp>
      <p:cxnSp>
        <p:nvCxnSpPr>
          <p:cNvPr id="185" name="Google Shape;185;p21"/>
          <p:cNvCxnSpPr/>
          <p:nvPr/>
        </p:nvCxnSpPr>
        <p:spPr>
          <a:xfrm>
            <a:off x="-6450" y="1131725"/>
            <a:ext cx="9150600" cy="0"/>
          </a:xfrm>
          <a:prstGeom prst="straightConnector1">
            <a:avLst/>
          </a:prstGeom>
          <a:noFill/>
          <a:ln w="9525" cap="flat" cmpd="sng">
            <a:solidFill>
              <a:srgbClr val="CCCCCC"/>
            </a:solidFill>
            <a:prstDash val="solid"/>
            <a:round/>
            <a:headEnd type="none" w="med" len="med"/>
            <a:tailEnd type="none" w="med" len="med"/>
          </a:ln>
        </p:spPr>
      </p:cxnSp>
      <p:pic>
        <p:nvPicPr>
          <p:cNvPr id="186" name="Google Shape;186;p21"/>
          <p:cNvPicPr preferRelativeResize="0"/>
          <p:nvPr/>
        </p:nvPicPr>
        <p:blipFill>
          <a:blip r:embed="rId3"/>
          <a:srcRect/>
          <a:stretch/>
        </p:blipFill>
        <p:spPr>
          <a:xfrm>
            <a:off x="384700" y="1224370"/>
            <a:ext cx="3654300" cy="3042821"/>
          </a:xfrm>
          <a:prstGeom prst="ellipse">
            <a:avLst/>
          </a:prstGeom>
          <a:noFill/>
          <a:ln>
            <a:noFill/>
          </a:ln>
        </p:spPr>
      </p:pic>
      <p:sp>
        <p:nvSpPr>
          <p:cNvPr id="194" name="Google Shape;194;p2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13" name="Google Shape;102;p14">
            <a:extLst>
              <a:ext uri="{FF2B5EF4-FFF2-40B4-BE49-F238E27FC236}">
                <a16:creationId xmlns:a16="http://schemas.microsoft.com/office/drawing/2014/main" id="{E432FBA6-810F-4941-9F64-C8A5E8E994B8}"/>
              </a:ext>
            </a:extLst>
          </p:cNvPr>
          <p:cNvPicPr preferRelativeResize="0"/>
          <p:nvPr/>
        </p:nvPicPr>
        <p:blipFill rotWithShape="1">
          <a:blip r:embed="rId4"/>
          <a:srcRect l="3983" r="49578"/>
          <a:stretch/>
        </p:blipFill>
        <p:spPr>
          <a:xfrm>
            <a:off x="782782" y="934785"/>
            <a:ext cx="478602" cy="43794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381250" y="922668"/>
            <a:ext cx="3878400" cy="435600"/>
          </a:xfrm>
          <a:prstGeom prst="rect">
            <a:avLst/>
          </a:prstGeom>
          <a:solidFill>
            <a:schemeClr val="lt1"/>
          </a:solidFill>
        </p:spPr>
        <p:txBody>
          <a:bodyPr spcFirstLastPara="1" wrap="square" lIns="91425" tIns="91425" rIns="91425" bIns="91425" anchor="ctr" anchorCtr="0">
            <a:noAutofit/>
          </a:bodyPr>
          <a:lstStyle/>
          <a:p>
            <a:r>
              <a:rPr lang="en-US" sz="2400" dirty="0">
                <a:highlight>
                  <a:srgbClr val="FFCD00"/>
                </a:highlight>
              </a:rPr>
              <a:t>Return on investment</a:t>
            </a:r>
            <a:br>
              <a:rPr lang="en-US" sz="2400" dirty="0">
                <a:highlight>
                  <a:srgbClr val="FFCD00"/>
                </a:highlight>
              </a:rPr>
            </a:br>
            <a:r>
              <a:rPr lang="en-US" sz="2400" dirty="0"/>
              <a:t>model</a:t>
            </a:r>
            <a:endParaRPr sz="2400" dirty="0">
              <a:highlight>
                <a:srgbClr val="FFCD00"/>
              </a:highlight>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9" name="Google Shape;102;p14">
            <a:extLst>
              <a:ext uri="{FF2B5EF4-FFF2-40B4-BE49-F238E27FC236}">
                <a16:creationId xmlns:a16="http://schemas.microsoft.com/office/drawing/2014/main" id="{93967707-032F-4FB9-B488-1262748A7F2E}"/>
              </a:ext>
            </a:extLst>
          </p:cNvPr>
          <p:cNvPicPr preferRelativeResize="0"/>
          <p:nvPr/>
        </p:nvPicPr>
        <p:blipFill rotWithShape="1">
          <a:blip r:embed="rId3"/>
          <a:srcRect l="3983" r="49578"/>
          <a:stretch/>
        </p:blipFill>
        <p:spPr>
          <a:xfrm>
            <a:off x="782782" y="934785"/>
            <a:ext cx="478602" cy="437940"/>
          </a:xfrm>
          <a:prstGeom prst="ellipse">
            <a:avLst/>
          </a:prstGeom>
          <a:noFill/>
          <a:ln>
            <a:noFill/>
          </a:ln>
        </p:spPr>
      </p:pic>
      <p:graphicFrame>
        <p:nvGraphicFramePr>
          <p:cNvPr id="2" name="Table 1">
            <a:extLst>
              <a:ext uri="{FF2B5EF4-FFF2-40B4-BE49-F238E27FC236}">
                <a16:creationId xmlns:a16="http://schemas.microsoft.com/office/drawing/2014/main" id="{9F96DC76-177D-4268-AD13-F114C964C5FB}"/>
              </a:ext>
            </a:extLst>
          </p:cNvPr>
          <p:cNvGraphicFramePr>
            <a:graphicFrameLocks noGrp="1"/>
          </p:cNvGraphicFramePr>
          <p:nvPr>
            <p:extLst>
              <p:ext uri="{D42A27DB-BD31-4B8C-83A1-F6EECF244321}">
                <p14:modId xmlns:p14="http://schemas.microsoft.com/office/powerpoint/2010/main" val="1792184168"/>
              </p:ext>
            </p:extLst>
          </p:nvPr>
        </p:nvGraphicFramePr>
        <p:xfrm>
          <a:off x="286742" y="1642816"/>
          <a:ext cx="4049731" cy="2644502"/>
        </p:xfrm>
        <a:graphic>
          <a:graphicData uri="http://schemas.openxmlformats.org/drawingml/2006/table">
            <a:tbl>
              <a:tblPr firstRow="1" firstCol="1" bandRow="1">
                <a:tableStyleId>{415EFD6A-0208-4B81-9B6A-592D81E67F55}</a:tableStyleId>
              </a:tblPr>
              <a:tblGrid>
                <a:gridCol w="2443854">
                  <a:extLst>
                    <a:ext uri="{9D8B030D-6E8A-4147-A177-3AD203B41FA5}">
                      <a16:colId xmlns:a16="http://schemas.microsoft.com/office/drawing/2014/main" val="1831779250"/>
                    </a:ext>
                  </a:extLst>
                </a:gridCol>
                <a:gridCol w="636059">
                  <a:extLst>
                    <a:ext uri="{9D8B030D-6E8A-4147-A177-3AD203B41FA5}">
                      <a16:colId xmlns:a16="http://schemas.microsoft.com/office/drawing/2014/main" val="3044103"/>
                    </a:ext>
                  </a:extLst>
                </a:gridCol>
                <a:gridCol w="969818">
                  <a:extLst>
                    <a:ext uri="{9D8B030D-6E8A-4147-A177-3AD203B41FA5}">
                      <a16:colId xmlns:a16="http://schemas.microsoft.com/office/drawing/2014/main" val="1014727242"/>
                    </a:ext>
                  </a:extLst>
                </a:gridCol>
              </a:tblGrid>
              <a:tr h="450927">
                <a:tc>
                  <a:txBody>
                    <a:bodyPr/>
                    <a:lstStyle/>
                    <a:p>
                      <a:pPr marL="0" marR="0" algn="ctr">
                        <a:spcBef>
                          <a:spcPts val="0"/>
                        </a:spcBef>
                        <a:spcAft>
                          <a:spcPts val="0"/>
                        </a:spcAft>
                      </a:pPr>
                      <a:r>
                        <a:rPr lang="en-US" sz="1200" b="1" dirty="0">
                          <a:solidFill>
                            <a:schemeClr val="tx1"/>
                          </a:solidFill>
                          <a:effectLst>
                            <a:outerShdw blurRad="38100" dist="38100" dir="2700000" algn="tl">
                              <a:srgbClr val="000000">
                                <a:alpha val="43137"/>
                              </a:srgbClr>
                            </a:outerShdw>
                          </a:effectLst>
                        </a:rPr>
                        <a:t>License area</a:t>
                      </a:r>
                      <a:endParaRPr 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68580" marR="68580" marT="0" marB="0">
                    <a:solidFill>
                      <a:schemeClr val="accent2"/>
                    </a:solidFill>
                  </a:tcPr>
                </a:tc>
                <a:tc>
                  <a:txBody>
                    <a:bodyPr/>
                    <a:lstStyle/>
                    <a:p>
                      <a:pPr marL="0" marR="0" algn="ctr">
                        <a:spcBef>
                          <a:spcPts val="0"/>
                        </a:spcBef>
                        <a:spcAft>
                          <a:spcPts val="0"/>
                        </a:spcAft>
                      </a:pPr>
                      <a:r>
                        <a:rPr lang="en-US" sz="1200" b="1" dirty="0">
                          <a:solidFill>
                            <a:schemeClr val="tx1"/>
                          </a:solidFill>
                          <a:effectLst>
                            <a:outerShdw blurRad="38100" dist="38100" dir="2700000" algn="tl">
                              <a:srgbClr val="000000">
                                <a:alpha val="43137"/>
                              </a:srgbClr>
                            </a:outerShdw>
                          </a:effectLst>
                        </a:rPr>
                        <a:t>Nzima</a:t>
                      </a:r>
                      <a:endParaRPr 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68580" marR="68580" marT="0" marB="0">
                    <a:solidFill>
                      <a:schemeClr val="accent2"/>
                    </a:solidFill>
                  </a:tcPr>
                </a:tc>
                <a:tc>
                  <a:txBody>
                    <a:bodyPr/>
                    <a:lstStyle/>
                    <a:p>
                      <a:pPr marL="0" marR="0" algn="ctr">
                        <a:spcBef>
                          <a:spcPts val="0"/>
                        </a:spcBef>
                        <a:spcAft>
                          <a:spcPts val="0"/>
                        </a:spcAft>
                      </a:pPr>
                      <a:r>
                        <a:rPr lang="en-US" sz="1200" b="1" dirty="0" err="1">
                          <a:solidFill>
                            <a:schemeClr val="tx1"/>
                          </a:solidFill>
                          <a:effectLst>
                            <a:outerShdw blurRad="38100" dist="38100" dir="2700000" algn="tl">
                              <a:srgbClr val="000000">
                                <a:alpha val="43137"/>
                              </a:srgbClr>
                            </a:outerShdw>
                          </a:effectLst>
                        </a:rPr>
                        <a:t>Kanguela</a:t>
                      </a:r>
                      <a:endParaRPr 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2557695886"/>
                  </a:ext>
                </a:extLst>
              </a:tr>
              <a:tr h="450927">
                <a:tc>
                  <a:txBody>
                    <a:bodyPr/>
                    <a:lstStyle/>
                    <a:p>
                      <a:pPr marL="0" marR="0" algn="just">
                        <a:spcBef>
                          <a:spcPts val="0"/>
                        </a:spcBef>
                        <a:spcAft>
                          <a:spcPts val="0"/>
                        </a:spcAft>
                      </a:pPr>
                      <a:r>
                        <a:rPr lang="en-US" sz="1200" dirty="0">
                          <a:effectLst/>
                          <a:latin typeface="Quattrocento Sans" panose="020B0604020202020204" charset="0"/>
                        </a:rPr>
                        <a:t>Content of gold in mine ore, g/ton</a:t>
                      </a:r>
                      <a:endParaRPr lang="en-US" sz="1200" dirty="0">
                        <a:effectLst/>
                        <a:latin typeface="Quattrocento Sans" panose="020B0604020202020204" charset="0"/>
                        <a:ea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spcBef>
                          <a:spcPts val="0"/>
                        </a:spcBef>
                        <a:spcAft>
                          <a:spcPts val="0"/>
                        </a:spcAft>
                      </a:pPr>
                      <a:r>
                        <a:rPr lang="en-US" sz="1200">
                          <a:effectLst/>
                          <a:latin typeface="Quattrocento Sans" panose="020B0604020202020204" charset="0"/>
                        </a:rPr>
                        <a:t>2.5</a:t>
                      </a:r>
                      <a:endParaRPr lang="en-US" sz="1200">
                        <a:effectLst/>
                        <a:latin typeface="Quattrocento Sans" panose="020B060402020202020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latin typeface="Quattrocento Sans" panose="020B0604020202020204" charset="0"/>
                        </a:rPr>
                        <a:t>2.5</a:t>
                      </a:r>
                      <a:endParaRPr lang="en-US" sz="1200">
                        <a:effectLst/>
                        <a:latin typeface="Quattrocento Sans"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679612130"/>
                  </a:ext>
                </a:extLst>
              </a:tr>
              <a:tr h="225463">
                <a:tc>
                  <a:txBody>
                    <a:bodyPr/>
                    <a:lstStyle/>
                    <a:p>
                      <a:pPr marL="0" marR="0" algn="just">
                        <a:spcBef>
                          <a:spcPts val="0"/>
                        </a:spcBef>
                        <a:spcAft>
                          <a:spcPts val="0"/>
                        </a:spcAft>
                      </a:pPr>
                      <a:r>
                        <a:rPr lang="en-US" sz="1200" dirty="0">
                          <a:effectLst/>
                          <a:latin typeface="Quattrocento Sans" panose="020B0604020202020204" charset="0"/>
                        </a:rPr>
                        <a:t>Extraction coefficient</a:t>
                      </a:r>
                      <a:endParaRPr lang="en-US" sz="1200" dirty="0">
                        <a:effectLst/>
                        <a:latin typeface="Quattrocento Sans" panose="020B0604020202020204" charset="0"/>
                        <a:ea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spcBef>
                          <a:spcPts val="0"/>
                        </a:spcBef>
                        <a:spcAft>
                          <a:spcPts val="0"/>
                        </a:spcAft>
                      </a:pPr>
                      <a:r>
                        <a:rPr lang="en-US" sz="1200">
                          <a:effectLst/>
                          <a:latin typeface="Quattrocento Sans" panose="020B0604020202020204" charset="0"/>
                        </a:rPr>
                        <a:t>0.8</a:t>
                      </a:r>
                      <a:endParaRPr lang="en-US" sz="1200">
                        <a:effectLst/>
                        <a:latin typeface="Quattrocento Sans" panose="020B060402020202020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latin typeface="Quattrocento Sans" panose="020B0604020202020204" charset="0"/>
                        </a:rPr>
                        <a:t>0.8</a:t>
                      </a:r>
                      <a:endParaRPr lang="en-US" sz="1200">
                        <a:effectLst/>
                        <a:latin typeface="Quattrocento Sans"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457160349"/>
                  </a:ext>
                </a:extLst>
              </a:tr>
              <a:tr h="676390">
                <a:tc>
                  <a:txBody>
                    <a:bodyPr/>
                    <a:lstStyle/>
                    <a:p>
                      <a:pPr marL="0" marR="0" algn="just">
                        <a:spcBef>
                          <a:spcPts val="0"/>
                        </a:spcBef>
                        <a:spcAft>
                          <a:spcPts val="0"/>
                        </a:spcAft>
                      </a:pPr>
                      <a:r>
                        <a:rPr lang="en-US" sz="1200" dirty="0">
                          <a:effectLst/>
                          <a:latin typeface="Quattrocento Sans" panose="020B0604020202020204" charset="0"/>
                        </a:rPr>
                        <a:t>NPV of the project in 48 months, </a:t>
                      </a:r>
                    </a:p>
                    <a:p>
                      <a:pPr marL="0" marR="0" algn="just">
                        <a:spcBef>
                          <a:spcPts val="0"/>
                        </a:spcBef>
                        <a:spcAft>
                          <a:spcPts val="0"/>
                        </a:spcAft>
                      </a:pPr>
                      <a:r>
                        <a:rPr lang="en-US" sz="1200" dirty="0">
                          <a:effectLst/>
                          <a:latin typeface="Quattrocento Sans" panose="020B0604020202020204" charset="0"/>
                        </a:rPr>
                        <a:t>at the price of 1 300 USD/Oz</a:t>
                      </a:r>
                      <a:endParaRPr lang="en-US" sz="1200" dirty="0">
                        <a:effectLst/>
                        <a:latin typeface="Quattrocento Sans" panose="020B0604020202020204" charset="0"/>
                        <a:ea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spcBef>
                          <a:spcPts val="0"/>
                        </a:spcBef>
                        <a:spcAft>
                          <a:spcPts val="0"/>
                        </a:spcAft>
                      </a:pPr>
                      <a:r>
                        <a:rPr lang="en-US" sz="1200">
                          <a:effectLst/>
                          <a:latin typeface="Quattrocento Sans" panose="020B0604020202020204" charset="0"/>
                        </a:rPr>
                        <a:t>10,000</a:t>
                      </a:r>
                      <a:endParaRPr lang="en-US" sz="1200">
                        <a:effectLst/>
                        <a:latin typeface="Quattrocento Sans" panose="020B060402020202020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latin typeface="Quattrocento Sans" panose="020B0604020202020204" charset="0"/>
                        </a:rPr>
                        <a:t>27,000</a:t>
                      </a:r>
                      <a:endParaRPr lang="en-US" sz="1200">
                        <a:effectLst/>
                        <a:latin typeface="Quattrocento Sans"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915042223"/>
                  </a:ext>
                </a:extLst>
              </a:tr>
              <a:tr h="377706">
                <a:tc>
                  <a:txBody>
                    <a:bodyPr/>
                    <a:lstStyle/>
                    <a:p>
                      <a:pPr marL="0" marR="0" algn="just">
                        <a:spcBef>
                          <a:spcPts val="0"/>
                        </a:spcBef>
                        <a:spcAft>
                          <a:spcPts val="0"/>
                        </a:spcAft>
                      </a:pPr>
                      <a:r>
                        <a:rPr lang="en-US" sz="1200" dirty="0">
                          <a:effectLst/>
                          <a:latin typeface="Quattrocento Sans" panose="020B0604020202020204" charset="0"/>
                        </a:rPr>
                        <a:t>Projected Return on Equity</a:t>
                      </a:r>
                      <a:endParaRPr lang="en-US" sz="1200" dirty="0">
                        <a:effectLst/>
                        <a:latin typeface="Quattrocento Sans" panose="020B0604020202020204" charset="0"/>
                        <a:ea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spcBef>
                          <a:spcPts val="0"/>
                        </a:spcBef>
                        <a:spcAft>
                          <a:spcPts val="0"/>
                        </a:spcAft>
                      </a:pPr>
                      <a:r>
                        <a:rPr lang="en-US" sz="1200" dirty="0">
                          <a:effectLst/>
                          <a:latin typeface="Quattrocento Sans" panose="020B0604020202020204" charset="0"/>
                        </a:rPr>
                        <a:t>202%</a:t>
                      </a:r>
                      <a:endParaRPr lang="en-US" sz="1200" dirty="0">
                        <a:effectLst/>
                        <a:latin typeface="Quattrocento Sans" panose="020B060402020202020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Quattrocento Sans" panose="020B0604020202020204" charset="0"/>
                        </a:rPr>
                        <a:t>311%</a:t>
                      </a:r>
                      <a:endParaRPr lang="en-US" sz="1200" dirty="0">
                        <a:effectLst/>
                        <a:latin typeface="Quattrocento Sans"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884286136"/>
                  </a:ext>
                </a:extLst>
              </a:tr>
              <a:tr h="463089">
                <a:tc>
                  <a:txBody>
                    <a:bodyPr/>
                    <a:lstStyle/>
                    <a:p>
                      <a:pPr marL="0" marR="0" algn="just">
                        <a:spcBef>
                          <a:spcPts val="0"/>
                        </a:spcBef>
                        <a:spcAft>
                          <a:spcPts val="0"/>
                        </a:spcAft>
                      </a:pPr>
                      <a:r>
                        <a:rPr lang="en-US" sz="1200" dirty="0">
                          <a:effectLst/>
                          <a:latin typeface="Quattrocento Sans" panose="020B0604020202020204" charset="0"/>
                        </a:rPr>
                        <a:t>Payback period, months</a:t>
                      </a:r>
                      <a:endParaRPr lang="en-US" sz="1200" dirty="0">
                        <a:effectLst/>
                        <a:latin typeface="Quattrocento Sans" panose="020B0604020202020204" charset="0"/>
                        <a:ea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spcBef>
                          <a:spcPts val="0"/>
                        </a:spcBef>
                        <a:spcAft>
                          <a:spcPts val="0"/>
                        </a:spcAft>
                      </a:pPr>
                      <a:r>
                        <a:rPr lang="en-US" sz="1200">
                          <a:effectLst/>
                          <a:latin typeface="Quattrocento Sans" panose="020B0604020202020204" charset="0"/>
                        </a:rPr>
                        <a:t>34</a:t>
                      </a:r>
                      <a:endParaRPr lang="en-US" sz="1200">
                        <a:effectLst/>
                        <a:latin typeface="Quattrocento Sans" panose="020B060402020202020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Quattrocento Sans" panose="020B0604020202020204" charset="0"/>
                        </a:rPr>
                        <a:t>16</a:t>
                      </a:r>
                      <a:endParaRPr lang="en-US" sz="1200" dirty="0">
                        <a:effectLst/>
                        <a:latin typeface="Quattrocento Sans"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4160720171"/>
                  </a:ext>
                </a:extLst>
              </a:tr>
            </a:tbl>
          </a:graphicData>
        </a:graphic>
      </p:graphicFrame>
      <p:graphicFrame>
        <p:nvGraphicFramePr>
          <p:cNvPr id="10" name="Chart 9">
            <a:extLst>
              <a:ext uri="{FF2B5EF4-FFF2-40B4-BE49-F238E27FC236}">
                <a16:creationId xmlns:a16="http://schemas.microsoft.com/office/drawing/2014/main" id="{E9788168-E614-4DBB-B7A9-F0FC6E5F91BE}"/>
              </a:ext>
            </a:extLst>
          </p:cNvPr>
          <p:cNvGraphicFramePr/>
          <p:nvPr>
            <p:extLst>
              <p:ext uri="{D42A27DB-BD31-4B8C-83A1-F6EECF244321}">
                <p14:modId xmlns:p14="http://schemas.microsoft.com/office/powerpoint/2010/main" val="434702901"/>
              </p:ext>
            </p:extLst>
          </p:nvPr>
        </p:nvGraphicFramePr>
        <p:xfrm>
          <a:off x="4514272" y="1275672"/>
          <a:ext cx="4546600" cy="33171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31969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highlight>
                  <a:srgbClr val="FFCD00"/>
                </a:highlight>
              </a:rPr>
              <a:t>Disclaimer</a:t>
            </a:r>
            <a:endParaRPr dirty="0">
              <a:highlight>
                <a:srgbClr val="FFCD00"/>
              </a:highlight>
            </a:endParaRPr>
          </a:p>
        </p:txBody>
      </p:sp>
      <p:sp>
        <p:nvSpPr>
          <p:cNvPr id="125" name="Google Shape;125;p17"/>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100" dirty="0"/>
              <a:t>This presentation may contain “forward-looking information” within the broad meaning of your country’s  securities legislation, which are based on the opinions and estimates of management and are subject to a variety of risks and uncertainties and other factors that could cause actual events or results to differ materially from those projected in the forward-looking information. Such risks and uncertainties include, but are not limited to, risks associated with the mining industry, the risk of commodity price and foreign exchange rate fluctuations, the ability of Farafina Gold Group (“FGG”) to fund capital and operating expenses necessary to achieve the business objectives of FGG, as well as political risks. Due to the risks, uncertainties and assumptions inherent in forward-looking information, prospective investors in securities of FGG should not place undue reliance on this forward-looking information.</a:t>
            </a:r>
            <a:endParaRPr sz="1100" dirty="0"/>
          </a:p>
        </p:txBody>
      </p:sp>
      <p:grpSp>
        <p:nvGrpSpPr>
          <p:cNvPr id="126" name="Google Shape;126;p17"/>
          <p:cNvGrpSpPr/>
          <p:nvPr/>
        </p:nvGrpSpPr>
        <p:grpSpPr>
          <a:xfrm>
            <a:off x="916458" y="1019750"/>
            <a:ext cx="214625" cy="214625"/>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extLst>
      <p:ext uri="{BB962C8B-B14F-4D97-AF65-F5344CB8AC3E}">
        <p14:creationId xmlns:p14="http://schemas.microsoft.com/office/powerpoint/2010/main" val="65556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1"/>
          <p:cNvSpPr txBox="1">
            <a:spLocks noGrp="1"/>
          </p:cNvSpPr>
          <p:nvPr>
            <p:ph type="body" idx="1"/>
          </p:nvPr>
        </p:nvSpPr>
        <p:spPr>
          <a:xfrm>
            <a:off x="1990450" y="4037375"/>
            <a:ext cx="5163000" cy="519600"/>
          </a:xfrm>
          <a:prstGeom prst="rect">
            <a:avLst/>
          </a:prstGeom>
        </p:spPr>
        <p:txBody>
          <a:bodyPr spcFirstLastPara="1" wrap="square" lIns="91425" tIns="91425" rIns="91425" bIns="91425" anchor="b" anchorCtr="0">
            <a:noAutofit/>
          </a:bodyPr>
          <a:lstStyle/>
          <a:p>
            <a:pPr marL="0" lvl="0" indent="0" algn="ctr" rtl="0">
              <a:spcBef>
                <a:spcPts val="360"/>
              </a:spcBef>
              <a:spcAft>
                <a:spcPts val="0"/>
              </a:spcAft>
              <a:buNone/>
            </a:pPr>
            <a:r>
              <a:rPr lang="en-US" dirty="0"/>
              <a:t>Projected equity value </a:t>
            </a:r>
            <a:r>
              <a:rPr lang="en-US" u="sng" dirty="0" err="1">
                <a:highlight>
                  <a:srgbClr val="FFCD00"/>
                </a:highlight>
              </a:rPr>
              <a:t>Farafina</a:t>
            </a:r>
            <a:r>
              <a:rPr lang="en-US" u="sng" dirty="0">
                <a:highlight>
                  <a:srgbClr val="FFCD00"/>
                </a:highlight>
              </a:rPr>
              <a:t> Gold Group</a:t>
            </a:r>
            <a:endParaRPr dirty="0">
              <a:highlight>
                <a:srgbClr val="FFCD00"/>
              </a:highlight>
            </a:endParaRPr>
          </a:p>
        </p:txBody>
      </p:sp>
      <p:sp>
        <p:nvSpPr>
          <p:cNvPr id="355" name="Google Shape;355;p31"/>
          <p:cNvSpPr txBox="1">
            <a:spLocks noGrp="1"/>
          </p:cNvSpPr>
          <p:nvPr>
            <p:ph type="sldNum" idx="12"/>
          </p:nvPr>
        </p:nvSpPr>
        <p:spPr>
          <a:xfrm>
            <a:off x="4297650" y="4780700"/>
            <a:ext cx="548700" cy="36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a:p>
        </p:txBody>
      </p:sp>
      <p:graphicFrame>
        <p:nvGraphicFramePr>
          <p:cNvPr id="5" name="Диаграмма 1">
            <a:extLst>
              <a:ext uri="{FF2B5EF4-FFF2-40B4-BE49-F238E27FC236}">
                <a16:creationId xmlns:a16="http://schemas.microsoft.com/office/drawing/2014/main" id="{1800E800-B7D6-4706-8607-5B33F70D105D}"/>
              </a:ext>
            </a:extLst>
          </p:cNvPr>
          <p:cNvGraphicFramePr/>
          <p:nvPr>
            <p:extLst>
              <p:ext uri="{D42A27DB-BD31-4B8C-83A1-F6EECF244321}">
                <p14:modId xmlns:p14="http://schemas.microsoft.com/office/powerpoint/2010/main" val="1114294156"/>
              </p:ext>
            </p:extLst>
          </p:nvPr>
        </p:nvGraphicFramePr>
        <p:xfrm>
          <a:off x="1402723" y="509100"/>
          <a:ext cx="6338454" cy="3528275"/>
        </p:xfrm>
        <a:graphic>
          <a:graphicData uri="http://schemas.openxmlformats.org/drawingml/2006/chart">
            <c:chart xmlns:c="http://schemas.openxmlformats.org/drawingml/2006/chart" xmlns:r="http://schemas.openxmlformats.org/officeDocument/2006/relationships" r:id="rId3"/>
          </a:graphicData>
        </a:graphic>
      </p:graphicFrame>
      <p:pic>
        <p:nvPicPr>
          <p:cNvPr id="6" name="Google Shape;102;p14">
            <a:extLst>
              <a:ext uri="{FF2B5EF4-FFF2-40B4-BE49-F238E27FC236}">
                <a16:creationId xmlns:a16="http://schemas.microsoft.com/office/drawing/2014/main" id="{8635FB70-F419-4073-8AE7-AF1820A1D7BF}"/>
              </a:ext>
            </a:extLst>
          </p:cNvPr>
          <p:cNvPicPr preferRelativeResize="0"/>
          <p:nvPr/>
        </p:nvPicPr>
        <p:blipFill rotWithShape="1">
          <a:blip r:embed="rId4"/>
          <a:srcRect l="3983" r="49578"/>
          <a:stretch/>
        </p:blipFill>
        <p:spPr>
          <a:xfrm>
            <a:off x="4401948" y="4525107"/>
            <a:ext cx="340104" cy="330833"/>
          </a:xfrm>
          <a:prstGeom prst="ellipse">
            <a:avLst/>
          </a:prstGeom>
          <a:noFill/>
          <a:ln>
            <a:noFill/>
          </a:ln>
        </p:spPr>
      </p:pic>
    </p:spTree>
    <p:extLst>
      <p:ext uri="{BB962C8B-B14F-4D97-AF65-F5344CB8AC3E}">
        <p14:creationId xmlns:p14="http://schemas.microsoft.com/office/powerpoint/2010/main" val="3964878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3"/>
          <p:cNvSpPr txBox="1">
            <a:spLocks noGrp="1"/>
          </p:cNvSpPr>
          <p:nvPr>
            <p:ph type="title"/>
          </p:nvPr>
        </p:nvSpPr>
        <p:spPr>
          <a:xfrm>
            <a:off x="1381250" y="937125"/>
            <a:ext cx="3878400" cy="435600"/>
          </a:xfrm>
          <a:prstGeom prst="rect">
            <a:avLst/>
          </a:prstGeom>
        </p:spPr>
        <p:txBody>
          <a:bodyPr spcFirstLastPara="1" wrap="square" lIns="91425" tIns="91425" rIns="91425" bIns="91425" anchor="ctr" anchorCtr="0">
            <a:noAutofit/>
          </a:bodyPr>
          <a:lstStyle/>
          <a:p>
            <a:pPr lvl="0"/>
            <a:r>
              <a:rPr lang="en-US" dirty="0">
                <a:highlight>
                  <a:srgbClr val="FFCD00"/>
                </a:highlight>
              </a:rPr>
              <a:t>Implementation </a:t>
            </a:r>
            <a:r>
              <a:rPr lang="en-US" dirty="0"/>
              <a:t>timeline </a:t>
            </a:r>
            <a:endParaRPr dirty="0"/>
          </a:p>
        </p:txBody>
      </p:sp>
      <p:sp>
        <p:nvSpPr>
          <p:cNvPr id="215" name="Google Shape;215;p23"/>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graphicFrame>
        <p:nvGraphicFramePr>
          <p:cNvPr id="12" name="Diagram 11">
            <a:extLst>
              <a:ext uri="{FF2B5EF4-FFF2-40B4-BE49-F238E27FC236}">
                <a16:creationId xmlns:a16="http://schemas.microsoft.com/office/drawing/2014/main" id="{96F41D2E-DC5D-4C90-A726-F158E02A20FF}"/>
              </a:ext>
            </a:extLst>
          </p:cNvPr>
          <p:cNvGraphicFramePr/>
          <p:nvPr>
            <p:extLst>
              <p:ext uri="{D42A27DB-BD31-4B8C-83A1-F6EECF244321}">
                <p14:modId xmlns:p14="http://schemas.microsoft.com/office/powerpoint/2010/main" val="3890651362"/>
              </p:ext>
            </p:extLst>
          </p:nvPr>
        </p:nvGraphicFramePr>
        <p:xfrm>
          <a:off x="1828800" y="1663123"/>
          <a:ext cx="54864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oogle Shape;102;p14">
            <a:extLst>
              <a:ext uri="{FF2B5EF4-FFF2-40B4-BE49-F238E27FC236}">
                <a16:creationId xmlns:a16="http://schemas.microsoft.com/office/drawing/2014/main" id="{16C903F7-9D2F-4CF1-9877-02B7ECABCF4D}"/>
              </a:ext>
            </a:extLst>
          </p:cNvPr>
          <p:cNvPicPr preferRelativeResize="0"/>
          <p:nvPr/>
        </p:nvPicPr>
        <p:blipFill rotWithShape="1">
          <a:blip r:embed="rId8"/>
          <a:srcRect l="3983" r="49578"/>
          <a:stretch/>
        </p:blipFill>
        <p:spPr>
          <a:xfrm>
            <a:off x="782782" y="934785"/>
            <a:ext cx="478602" cy="437940"/>
          </a:xfrm>
          <a:prstGeom prst="ellipse">
            <a:avLst/>
          </a:prstGeom>
          <a:noFill/>
          <a:ln>
            <a:noFill/>
          </a:ln>
        </p:spPr>
      </p:pic>
    </p:spTree>
    <p:extLst>
      <p:ext uri="{BB962C8B-B14F-4D97-AF65-F5344CB8AC3E}">
        <p14:creationId xmlns:p14="http://schemas.microsoft.com/office/powerpoint/2010/main" val="3429729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5" name="Google Shape;215;p2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206" name="Google Shape;206;p23"/>
          <p:cNvSpPr txBox="1">
            <a:spLocks noGrp="1"/>
          </p:cNvSpPr>
          <p:nvPr>
            <p:ph type="title" idx="4294967295"/>
          </p:nvPr>
        </p:nvSpPr>
        <p:spPr>
          <a:xfrm>
            <a:off x="1450182" y="341854"/>
            <a:ext cx="4083050" cy="434975"/>
          </a:xfrm>
          <a:prstGeom prst="rect">
            <a:avLst/>
          </a:prstGeom>
        </p:spPr>
        <p:txBody>
          <a:bodyPr spcFirstLastPara="1" wrap="square" lIns="91425" tIns="91425" rIns="91425" bIns="91425" anchor="ctr" anchorCtr="0">
            <a:noAutofit/>
          </a:bodyPr>
          <a:lstStyle/>
          <a:p>
            <a:pPr lvl="0"/>
            <a:r>
              <a:rPr lang="en-US" dirty="0">
                <a:highlight>
                  <a:srgbClr val="00FFFF"/>
                </a:highlight>
              </a:rPr>
              <a:t>2019 – start of shaft production</a:t>
            </a:r>
            <a:endParaRPr dirty="0">
              <a:highlight>
                <a:srgbClr val="00FFFF"/>
              </a:highlight>
            </a:endParaRPr>
          </a:p>
        </p:txBody>
      </p:sp>
      <p:pic>
        <p:nvPicPr>
          <p:cNvPr id="13" name="Google Shape;102;p14">
            <a:extLst>
              <a:ext uri="{FF2B5EF4-FFF2-40B4-BE49-F238E27FC236}">
                <a16:creationId xmlns:a16="http://schemas.microsoft.com/office/drawing/2014/main" id="{16C903F7-9D2F-4CF1-9877-02B7ECABCF4D}"/>
              </a:ext>
            </a:extLst>
          </p:cNvPr>
          <p:cNvPicPr preferRelativeResize="0"/>
          <p:nvPr/>
        </p:nvPicPr>
        <p:blipFill rotWithShape="1">
          <a:blip r:embed="rId3"/>
          <a:srcRect l="3983" r="49578"/>
          <a:stretch/>
        </p:blipFill>
        <p:spPr>
          <a:xfrm>
            <a:off x="754207" y="341854"/>
            <a:ext cx="478602" cy="437940"/>
          </a:xfrm>
          <a:prstGeom prst="ellipse">
            <a:avLst/>
          </a:prstGeom>
          <a:noFill/>
          <a:ln>
            <a:noFill/>
          </a:ln>
        </p:spPr>
      </p:pic>
      <p:pic>
        <p:nvPicPr>
          <p:cNvPr id="3" name="Picture 2" descr="A group of construction equipment&#10;&#10;Description automatically generated">
            <a:extLst>
              <a:ext uri="{FF2B5EF4-FFF2-40B4-BE49-F238E27FC236}">
                <a16:creationId xmlns:a16="http://schemas.microsoft.com/office/drawing/2014/main" id="{0F730ED0-AFD4-4624-A664-BAE101162155}"/>
              </a:ext>
            </a:extLst>
          </p:cNvPr>
          <p:cNvPicPr>
            <a:picLocks noChangeAspect="1"/>
          </p:cNvPicPr>
          <p:nvPr/>
        </p:nvPicPr>
        <p:blipFill>
          <a:blip r:embed="rId4"/>
          <a:stretch>
            <a:fillRect/>
          </a:stretch>
        </p:blipFill>
        <p:spPr>
          <a:xfrm>
            <a:off x="118811" y="874954"/>
            <a:ext cx="2014538" cy="1510903"/>
          </a:xfrm>
          <a:prstGeom prst="rect">
            <a:avLst/>
          </a:prstGeom>
        </p:spPr>
      </p:pic>
      <p:pic>
        <p:nvPicPr>
          <p:cNvPr id="9" name="Picture 8" descr="A picture containing food, sitting, old, covered&#10;&#10;Description automatically generated">
            <a:extLst>
              <a:ext uri="{FF2B5EF4-FFF2-40B4-BE49-F238E27FC236}">
                <a16:creationId xmlns:a16="http://schemas.microsoft.com/office/drawing/2014/main" id="{AE198059-5582-4886-913F-BE55720DFFA2}"/>
              </a:ext>
            </a:extLst>
          </p:cNvPr>
          <p:cNvPicPr>
            <a:picLocks noChangeAspect="1"/>
          </p:cNvPicPr>
          <p:nvPr/>
        </p:nvPicPr>
        <p:blipFill>
          <a:blip r:embed="rId5"/>
          <a:stretch>
            <a:fillRect/>
          </a:stretch>
        </p:blipFill>
        <p:spPr>
          <a:xfrm>
            <a:off x="118812" y="2839512"/>
            <a:ext cx="2014537" cy="1510903"/>
          </a:xfrm>
          <a:prstGeom prst="rect">
            <a:avLst/>
          </a:prstGeom>
        </p:spPr>
      </p:pic>
      <p:pic>
        <p:nvPicPr>
          <p:cNvPr id="7" name="Picture 6" descr="A close up of a map&#10;&#10;Description automatically generated">
            <a:extLst>
              <a:ext uri="{FF2B5EF4-FFF2-40B4-BE49-F238E27FC236}">
                <a16:creationId xmlns:a16="http://schemas.microsoft.com/office/drawing/2014/main" id="{8D37458F-18C6-41F9-B537-6F357F8BE0C5}"/>
              </a:ext>
            </a:extLst>
          </p:cNvPr>
          <p:cNvPicPr>
            <a:picLocks noChangeAspect="1"/>
          </p:cNvPicPr>
          <p:nvPr/>
        </p:nvPicPr>
        <p:blipFill>
          <a:blip r:embed="rId6"/>
          <a:stretch>
            <a:fillRect/>
          </a:stretch>
        </p:blipFill>
        <p:spPr>
          <a:xfrm>
            <a:off x="2850321" y="1756903"/>
            <a:ext cx="2726349" cy="1629692"/>
          </a:xfrm>
          <a:prstGeom prst="rect">
            <a:avLst/>
          </a:prstGeom>
        </p:spPr>
      </p:pic>
      <p:pic>
        <p:nvPicPr>
          <p:cNvPr id="11" name="Picture 10" descr="A close up of a metal fence&#10;&#10;Description automatically generated">
            <a:extLst>
              <a:ext uri="{FF2B5EF4-FFF2-40B4-BE49-F238E27FC236}">
                <a16:creationId xmlns:a16="http://schemas.microsoft.com/office/drawing/2014/main" id="{62F6AAE1-A72B-4D24-9C26-787A55CB6E45}"/>
              </a:ext>
            </a:extLst>
          </p:cNvPr>
          <p:cNvPicPr>
            <a:picLocks noChangeAspect="1"/>
          </p:cNvPicPr>
          <p:nvPr/>
        </p:nvPicPr>
        <p:blipFill>
          <a:blip r:embed="rId7"/>
          <a:stretch>
            <a:fillRect/>
          </a:stretch>
        </p:blipFill>
        <p:spPr>
          <a:xfrm>
            <a:off x="6293643" y="776829"/>
            <a:ext cx="2655921" cy="3541228"/>
          </a:xfrm>
          <a:prstGeom prst="rect">
            <a:avLst/>
          </a:prstGeom>
        </p:spPr>
      </p:pic>
      <p:sp>
        <p:nvSpPr>
          <p:cNvPr id="14" name="Arrow: Right 13">
            <a:extLst>
              <a:ext uri="{FF2B5EF4-FFF2-40B4-BE49-F238E27FC236}">
                <a16:creationId xmlns:a16="http://schemas.microsoft.com/office/drawing/2014/main" id="{4A542126-940A-4A05-BFB0-EF3C8C075A6F}"/>
              </a:ext>
            </a:extLst>
          </p:cNvPr>
          <p:cNvSpPr/>
          <p:nvPr/>
        </p:nvSpPr>
        <p:spPr>
          <a:xfrm rot="1496661">
            <a:off x="2133349" y="1871663"/>
            <a:ext cx="760411" cy="307181"/>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C22F674C-120F-4224-963B-95BFE7B56AF8}"/>
              </a:ext>
            </a:extLst>
          </p:cNvPr>
          <p:cNvSpPr/>
          <p:nvPr/>
        </p:nvSpPr>
        <p:spPr>
          <a:xfrm rot="19700744">
            <a:off x="2133348" y="3181081"/>
            <a:ext cx="760411" cy="307181"/>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01D1DB5-1A96-4F0F-BB9E-376DB95F4F11}"/>
              </a:ext>
            </a:extLst>
          </p:cNvPr>
          <p:cNvSpPr txBox="1"/>
          <p:nvPr/>
        </p:nvSpPr>
        <p:spPr>
          <a:xfrm>
            <a:off x="5716108" y="2310139"/>
            <a:ext cx="394660" cy="523220"/>
          </a:xfrm>
          <a:prstGeom prst="rect">
            <a:avLst/>
          </a:prstGeom>
          <a:noFill/>
        </p:spPr>
        <p:txBody>
          <a:bodyPr wrap="none" rtlCol="0">
            <a:spAutoFit/>
          </a:bodyPr>
          <a:lstStyle/>
          <a:p>
            <a:r>
              <a:rPr lang="en-US" sz="2800" dirty="0"/>
              <a:t>=</a:t>
            </a:r>
            <a:endParaRPr lang="en-US" dirty="0"/>
          </a:p>
        </p:txBody>
      </p:sp>
    </p:spTree>
    <p:extLst>
      <p:ext uri="{BB962C8B-B14F-4D97-AF65-F5344CB8AC3E}">
        <p14:creationId xmlns:p14="http://schemas.microsoft.com/office/powerpoint/2010/main" val="157215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0" y="3868150"/>
            <a:ext cx="9143999" cy="3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i="1" dirty="0">
                <a:highlight>
                  <a:srgbClr val="FFCD00"/>
                </a:highlight>
              </a:rPr>
              <a:t>Our team is our most valuable asset</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5" name="Google Shape;102;p14">
            <a:extLst>
              <a:ext uri="{FF2B5EF4-FFF2-40B4-BE49-F238E27FC236}">
                <a16:creationId xmlns:a16="http://schemas.microsoft.com/office/drawing/2014/main" id="{40C95B73-5CBF-435A-8C99-D55BE34204B5}"/>
              </a:ext>
            </a:extLst>
          </p:cNvPr>
          <p:cNvPicPr preferRelativeResize="0"/>
          <p:nvPr/>
        </p:nvPicPr>
        <p:blipFill rotWithShape="1">
          <a:blip r:embed="rId4"/>
          <a:srcRect l="3983" r="49578"/>
          <a:stretch/>
        </p:blipFill>
        <p:spPr>
          <a:xfrm>
            <a:off x="4297650" y="4221458"/>
            <a:ext cx="577228" cy="570442"/>
          </a:xfrm>
          <a:prstGeom prst="ellipse">
            <a:avLst/>
          </a:prstGeom>
          <a:noFill/>
          <a:ln>
            <a:noFill/>
          </a:ln>
        </p:spPr>
      </p:pic>
    </p:spTree>
    <p:extLst>
      <p:ext uri="{BB962C8B-B14F-4D97-AF65-F5344CB8AC3E}">
        <p14:creationId xmlns:p14="http://schemas.microsoft.com/office/powerpoint/2010/main" val="3348616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0" y="3868150"/>
            <a:ext cx="9143999" cy="3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i="1" dirty="0">
                <a:highlight>
                  <a:srgbClr val="FFCD00"/>
                </a:highlight>
              </a:rPr>
              <a:t>Building a community together</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5" name="Google Shape;102;p14">
            <a:extLst>
              <a:ext uri="{FF2B5EF4-FFF2-40B4-BE49-F238E27FC236}">
                <a16:creationId xmlns:a16="http://schemas.microsoft.com/office/drawing/2014/main" id="{40C95B73-5CBF-435A-8C99-D55BE34204B5}"/>
              </a:ext>
            </a:extLst>
          </p:cNvPr>
          <p:cNvPicPr preferRelativeResize="0"/>
          <p:nvPr/>
        </p:nvPicPr>
        <p:blipFill rotWithShape="1">
          <a:blip r:embed="rId4"/>
          <a:srcRect l="3983" r="49578"/>
          <a:stretch/>
        </p:blipFill>
        <p:spPr>
          <a:xfrm>
            <a:off x="4297650" y="4221458"/>
            <a:ext cx="577228" cy="570442"/>
          </a:xfrm>
          <a:prstGeom prst="ellipse">
            <a:avLst/>
          </a:prstGeom>
          <a:noFill/>
          <a:ln>
            <a:noFill/>
          </a:ln>
        </p:spPr>
      </p:pic>
    </p:spTree>
    <p:extLst>
      <p:ext uri="{BB962C8B-B14F-4D97-AF65-F5344CB8AC3E}">
        <p14:creationId xmlns:p14="http://schemas.microsoft.com/office/powerpoint/2010/main" val="1720290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0" b="-128000"/>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0" y="3868150"/>
            <a:ext cx="9143999" cy="3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i="1" dirty="0">
                <a:highlight>
                  <a:srgbClr val="FFCD00"/>
                </a:highlight>
              </a:rPr>
              <a:t>Extraction of gold from ore</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5" name="Google Shape;102;p14">
            <a:extLst>
              <a:ext uri="{FF2B5EF4-FFF2-40B4-BE49-F238E27FC236}">
                <a16:creationId xmlns:a16="http://schemas.microsoft.com/office/drawing/2014/main" id="{40C95B73-5CBF-435A-8C99-D55BE34204B5}"/>
              </a:ext>
            </a:extLst>
          </p:cNvPr>
          <p:cNvPicPr preferRelativeResize="0"/>
          <p:nvPr/>
        </p:nvPicPr>
        <p:blipFill rotWithShape="1">
          <a:blip r:embed="rId4"/>
          <a:srcRect l="3983" r="49578"/>
          <a:stretch/>
        </p:blipFill>
        <p:spPr>
          <a:xfrm>
            <a:off x="4297650" y="4221458"/>
            <a:ext cx="577228" cy="570442"/>
          </a:xfrm>
          <a:prstGeom prst="ellipse">
            <a:avLst/>
          </a:prstGeom>
          <a:noFill/>
          <a:ln>
            <a:noFill/>
          </a:ln>
        </p:spPr>
      </p:pic>
    </p:spTree>
    <p:extLst>
      <p:ext uri="{BB962C8B-B14F-4D97-AF65-F5344CB8AC3E}">
        <p14:creationId xmlns:p14="http://schemas.microsoft.com/office/powerpoint/2010/main" val="3189508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17000" b="-17000"/>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0" y="3868150"/>
            <a:ext cx="9143999" cy="3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i="1" dirty="0">
                <a:highlight>
                  <a:srgbClr val="FFCD00"/>
                </a:highlight>
              </a:rPr>
              <a:t>Descending into the first underground shaft in Guinea</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5" name="Google Shape;102;p14">
            <a:extLst>
              <a:ext uri="{FF2B5EF4-FFF2-40B4-BE49-F238E27FC236}">
                <a16:creationId xmlns:a16="http://schemas.microsoft.com/office/drawing/2014/main" id="{40C95B73-5CBF-435A-8C99-D55BE34204B5}"/>
              </a:ext>
            </a:extLst>
          </p:cNvPr>
          <p:cNvPicPr preferRelativeResize="0"/>
          <p:nvPr/>
        </p:nvPicPr>
        <p:blipFill rotWithShape="1">
          <a:blip r:embed="rId4"/>
          <a:srcRect l="3983" r="49578"/>
          <a:stretch/>
        </p:blipFill>
        <p:spPr>
          <a:xfrm>
            <a:off x="4297650" y="4221458"/>
            <a:ext cx="577228" cy="570442"/>
          </a:xfrm>
          <a:prstGeom prst="ellipse">
            <a:avLst/>
          </a:prstGeom>
          <a:noFill/>
          <a:ln>
            <a:noFill/>
          </a:ln>
        </p:spPr>
      </p:pic>
    </p:spTree>
    <p:extLst>
      <p:ext uri="{BB962C8B-B14F-4D97-AF65-F5344CB8AC3E}">
        <p14:creationId xmlns:p14="http://schemas.microsoft.com/office/powerpoint/2010/main" val="832900134"/>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0" y="3868150"/>
            <a:ext cx="9143999" cy="3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i="1" dirty="0">
                <a:highlight>
                  <a:srgbClr val="FFCD00"/>
                </a:highlight>
              </a:rPr>
              <a:t>Real-time modeling</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5" name="Google Shape;102;p14">
            <a:extLst>
              <a:ext uri="{FF2B5EF4-FFF2-40B4-BE49-F238E27FC236}">
                <a16:creationId xmlns:a16="http://schemas.microsoft.com/office/drawing/2014/main" id="{40C95B73-5CBF-435A-8C99-D55BE34204B5}"/>
              </a:ext>
            </a:extLst>
          </p:cNvPr>
          <p:cNvPicPr preferRelativeResize="0"/>
          <p:nvPr/>
        </p:nvPicPr>
        <p:blipFill rotWithShape="1">
          <a:blip r:embed="rId4"/>
          <a:srcRect l="3983" r="49578"/>
          <a:stretch/>
        </p:blipFill>
        <p:spPr>
          <a:xfrm>
            <a:off x="4297650" y="4221458"/>
            <a:ext cx="577228" cy="570442"/>
          </a:xfrm>
          <a:prstGeom prst="ellipse">
            <a:avLst/>
          </a:prstGeom>
          <a:noFill/>
          <a:ln>
            <a:noFill/>
          </a:ln>
        </p:spPr>
      </p:pic>
    </p:spTree>
    <p:extLst>
      <p:ext uri="{BB962C8B-B14F-4D97-AF65-F5344CB8AC3E}">
        <p14:creationId xmlns:p14="http://schemas.microsoft.com/office/powerpoint/2010/main" val="1805657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0" y="3868150"/>
            <a:ext cx="9143999" cy="3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i="1" dirty="0">
                <a:highlight>
                  <a:srgbClr val="FFCD00"/>
                </a:highlight>
              </a:rPr>
              <a:t>Welcome to </a:t>
            </a:r>
            <a:r>
              <a:rPr lang="en-US" sz="1800" i="1" dirty="0" err="1">
                <a:highlight>
                  <a:srgbClr val="FFCD00"/>
                </a:highlight>
              </a:rPr>
              <a:t>Farafina</a:t>
            </a:r>
            <a:r>
              <a:rPr lang="en-US" sz="1800" i="1" dirty="0">
                <a:highlight>
                  <a:srgbClr val="FFCD00"/>
                </a:highlight>
              </a:rPr>
              <a:t> Village</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5" name="Google Shape;102;p14">
            <a:extLst>
              <a:ext uri="{FF2B5EF4-FFF2-40B4-BE49-F238E27FC236}">
                <a16:creationId xmlns:a16="http://schemas.microsoft.com/office/drawing/2014/main" id="{40C95B73-5CBF-435A-8C99-D55BE34204B5}"/>
              </a:ext>
            </a:extLst>
          </p:cNvPr>
          <p:cNvPicPr preferRelativeResize="0"/>
          <p:nvPr/>
        </p:nvPicPr>
        <p:blipFill rotWithShape="1">
          <a:blip r:embed="rId4"/>
          <a:srcRect l="3983" r="49578"/>
          <a:stretch/>
        </p:blipFill>
        <p:spPr>
          <a:xfrm>
            <a:off x="4297650" y="4221458"/>
            <a:ext cx="577228" cy="570442"/>
          </a:xfrm>
          <a:prstGeom prst="ellipse">
            <a:avLst/>
          </a:prstGeom>
          <a:noFill/>
          <a:ln>
            <a:noFill/>
          </a:ln>
        </p:spPr>
      </p:pic>
    </p:spTree>
    <p:extLst>
      <p:ext uri="{BB962C8B-B14F-4D97-AF65-F5344CB8AC3E}">
        <p14:creationId xmlns:p14="http://schemas.microsoft.com/office/powerpoint/2010/main" val="2071526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0" y="3868150"/>
            <a:ext cx="9143999" cy="3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i="1" dirty="0">
                <a:highlight>
                  <a:srgbClr val="FFCD00"/>
                </a:highlight>
              </a:rPr>
              <a:t>THANK YOU FOR YOUR ATTENTION!</a:t>
            </a:r>
            <a:br>
              <a:rPr lang="en-US" sz="1800" i="1" dirty="0">
                <a:highlight>
                  <a:srgbClr val="FFCD00"/>
                </a:highlight>
              </a:rPr>
            </a:br>
            <a:r>
              <a:rPr lang="en-US" sz="1800" i="1" dirty="0">
                <a:highlight>
                  <a:srgbClr val="FFCD00"/>
                </a:highlight>
              </a:rPr>
              <a:t>info@farafina.biz</a:t>
            </a:r>
            <a:br>
              <a:rPr lang="en-US" sz="1800" i="1" dirty="0">
                <a:highlight>
                  <a:srgbClr val="FFCD00"/>
                </a:highlight>
              </a:rPr>
            </a:br>
            <a:r>
              <a:rPr lang="en-US" sz="1800" i="1" dirty="0">
                <a:highlight>
                  <a:srgbClr val="FFCD00"/>
                </a:highlight>
              </a:rPr>
              <a:t>www.farafina.biz</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5" name="Google Shape;102;p14">
            <a:extLst>
              <a:ext uri="{FF2B5EF4-FFF2-40B4-BE49-F238E27FC236}">
                <a16:creationId xmlns:a16="http://schemas.microsoft.com/office/drawing/2014/main" id="{40C95B73-5CBF-435A-8C99-D55BE34204B5}"/>
              </a:ext>
            </a:extLst>
          </p:cNvPr>
          <p:cNvPicPr preferRelativeResize="0"/>
          <p:nvPr/>
        </p:nvPicPr>
        <p:blipFill rotWithShape="1">
          <a:blip r:embed="rId4"/>
          <a:srcRect l="3983" r="49578"/>
          <a:stretch/>
        </p:blipFill>
        <p:spPr>
          <a:xfrm>
            <a:off x="4297650" y="4221458"/>
            <a:ext cx="577228" cy="570442"/>
          </a:xfrm>
          <a:prstGeom prst="ellipse">
            <a:avLst/>
          </a:prstGeom>
          <a:noFill/>
          <a:ln>
            <a:noFill/>
          </a:ln>
        </p:spPr>
      </p:pic>
    </p:spTree>
    <p:extLst>
      <p:ext uri="{BB962C8B-B14F-4D97-AF65-F5344CB8AC3E}">
        <p14:creationId xmlns:p14="http://schemas.microsoft.com/office/powerpoint/2010/main" val="322629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0" y="3868150"/>
            <a:ext cx="9143999" cy="3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br>
              <a:rPr lang="en-US" sz="1800" dirty="0">
                <a:highlight>
                  <a:srgbClr val="FFCD00"/>
                </a:highlight>
              </a:rPr>
            </a:br>
            <a:r>
              <a:rPr lang="en-US" sz="1800" i="1" dirty="0">
                <a:highlight>
                  <a:srgbClr val="FFCD00"/>
                </a:highlight>
              </a:rPr>
              <a:t>Farafina Gold Group owns five exploration and mining licenses in the </a:t>
            </a:r>
            <a:br>
              <a:rPr lang="en-US" sz="1800" i="1" dirty="0">
                <a:highlight>
                  <a:srgbClr val="FFCD00"/>
                </a:highlight>
              </a:rPr>
            </a:br>
            <a:r>
              <a:rPr lang="en-US" sz="1800" i="1" dirty="0">
                <a:highlight>
                  <a:srgbClr val="FFCD00"/>
                </a:highlight>
              </a:rPr>
              <a:t>Republic of Guinea</a:t>
            </a:r>
            <a:br>
              <a:rPr lang="en-US" sz="1800" i="1" dirty="0">
                <a:highlight>
                  <a:srgbClr val="FFCD00"/>
                </a:highlight>
              </a:rPr>
            </a:br>
            <a:r>
              <a:rPr lang="en-US" sz="1800" i="1" dirty="0">
                <a:highlight>
                  <a:srgbClr val="FFCD00"/>
                </a:highlight>
              </a:rPr>
              <a:t>Consolidated recoverable resources are estimated at 2 million ounces of gold</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pic>
        <p:nvPicPr>
          <p:cNvPr id="5" name="Google Shape;102;p14">
            <a:extLst>
              <a:ext uri="{FF2B5EF4-FFF2-40B4-BE49-F238E27FC236}">
                <a16:creationId xmlns:a16="http://schemas.microsoft.com/office/drawing/2014/main" id="{40C95B73-5CBF-435A-8C99-D55BE34204B5}"/>
              </a:ext>
            </a:extLst>
          </p:cNvPr>
          <p:cNvPicPr preferRelativeResize="0"/>
          <p:nvPr/>
        </p:nvPicPr>
        <p:blipFill rotWithShape="1">
          <a:blip r:embed="rId4"/>
          <a:srcRect l="3983" r="49578"/>
          <a:stretch/>
        </p:blipFill>
        <p:spPr>
          <a:xfrm>
            <a:off x="4297650" y="4221458"/>
            <a:ext cx="577228" cy="570442"/>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2105050" y="2238000"/>
            <a:ext cx="4933800" cy="819900"/>
          </a:xfrm>
          <a:prstGeom prst="rect">
            <a:avLst/>
          </a:prstGeom>
        </p:spPr>
        <p:txBody>
          <a:bodyPr spcFirstLastPara="1" wrap="square" lIns="91425" tIns="91425" rIns="91425" bIns="91425" anchor="b" anchorCtr="0">
            <a:noAutofit/>
          </a:bodyPr>
          <a:lstStyle/>
          <a:p>
            <a:pPr marL="0" lvl="0" indent="0" algn="ctr" rtl="0">
              <a:spcBef>
                <a:spcPts val="600"/>
              </a:spcBef>
              <a:spcAft>
                <a:spcPts val="0"/>
              </a:spcAft>
              <a:buNone/>
            </a:pPr>
            <a:r>
              <a:rPr lang="en-US" sz="2000" dirty="0"/>
              <a:t>With the dedicated efforts of our multinational team and a sophisticated approach to exploration, Farafina Gold Group has already captured </a:t>
            </a:r>
          </a:p>
          <a:p>
            <a:pPr marL="0" lvl="0" indent="0" algn="ctr" rtl="0">
              <a:spcBef>
                <a:spcPts val="600"/>
              </a:spcBef>
              <a:spcAft>
                <a:spcPts val="0"/>
              </a:spcAft>
              <a:buNone/>
            </a:pPr>
            <a:r>
              <a:rPr lang="en-US" sz="2000" dirty="0">
                <a:highlight>
                  <a:srgbClr val="FFCD00"/>
                </a:highlight>
              </a:rPr>
              <a:t>first-mover advantage</a:t>
            </a:r>
            <a:r>
              <a:rPr lang="en" sz="2000" dirty="0"/>
              <a:t> </a:t>
            </a:r>
            <a:r>
              <a:rPr lang="en-US" sz="2000" dirty="0"/>
              <a:t>in several gold-rich properties in the Republic of Guinea</a:t>
            </a:r>
            <a:r>
              <a:rPr lang="en" sz="2000" dirty="0"/>
              <a:t>.</a:t>
            </a:r>
          </a:p>
          <a:p>
            <a:pPr marL="0" lvl="0" indent="0" algn="ctr" rtl="0">
              <a:spcBef>
                <a:spcPts val="600"/>
              </a:spcBef>
              <a:spcAft>
                <a:spcPts val="0"/>
              </a:spcAft>
              <a:buNone/>
            </a:pPr>
            <a:endParaRPr lang="en" sz="2000" dirty="0"/>
          </a:p>
          <a:p>
            <a:pPr marL="0" lvl="0" indent="0" algn="ctr" rtl="0">
              <a:spcBef>
                <a:spcPts val="600"/>
              </a:spcBef>
              <a:spcAft>
                <a:spcPts val="0"/>
              </a:spcAft>
              <a:buNone/>
            </a:pPr>
            <a:r>
              <a:rPr lang="en" sz="2000" i="0" dirty="0"/>
              <a:t>Ilya Karas, Chairman</a:t>
            </a:r>
            <a:endParaRPr sz="2000" i="0" dirty="0"/>
          </a:p>
        </p:txBody>
      </p:sp>
      <p:sp>
        <p:nvSpPr>
          <p:cNvPr id="119" name="Google Shape;119;p16"/>
          <p:cNvSpPr txBox="1">
            <a:spLocks noGrp="1"/>
          </p:cNvSpPr>
          <p:nvPr>
            <p:ph type="sldNum" idx="12"/>
          </p:nvPr>
        </p:nvSpPr>
        <p:spPr>
          <a:xfrm>
            <a:off x="4297600" y="4675910"/>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dirty="0"/>
          </a:p>
        </p:txBody>
      </p:sp>
    </p:spTree>
    <p:extLst>
      <p:ext uri="{BB962C8B-B14F-4D97-AF65-F5344CB8AC3E}">
        <p14:creationId xmlns:p14="http://schemas.microsoft.com/office/powerpoint/2010/main" val="2420773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a:t>Farafina</a:t>
            </a:r>
            <a:r>
              <a:rPr lang="en-US" sz="2400" dirty="0"/>
              <a:t> Gold Group </a:t>
            </a:r>
            <a:r>
              <a:rPr lang="en-US" sz="2400" dirty="0">
                <a:highlight>
                  <a:srgbClr val="FFCD00"/>
                </a:highlight>
              </a:rPr>
              <a:t>highlights</a:t>
            </a:r>
            <a:endParaRPr sz="2400" dirty="0">
              <a:highlight>
                <a:srgbClr val="FFCD00"/>
              </a:highlight>
            </a:endParaRPr>
          </a:p>
        </p:txBody>
      </p:sp>
      <p:sp>
        <p:nvSpPr>
          <p:cNvPr id="125" name="Google Shape;125;p17"/>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000" dirty="0"/>
              <a:t>Mineral reserves conservatively valued at $90 million (at $300 / oz gold) as at June 30, 2019</a:t>
            </a:r>
            <a:endParaRPr sz="2000" dirty="0"/>
          </a:p>
          <a:p>
            <a:pPr marL="457200" lvl="0" indent="-381000" algn="l" rtl="0">
              <a:spcBef>
                <a:spcPts val="0"/>
              </a:spcBef>
              <a:spcAft>
                <a:spcPts val="0"/>
              </a:spcAft>
              <a:buSzPts val="2400"/>
              <a:buChar char="◉"/>
            </a:pPr>
            <a:r>
              <a:rPr lang="en-US" sz="2000" dirty="0"/>
              <a:t>Management objective is to certify indicated reserves of no less than 2 million oz. (50 tons) by 2022</a:t>
            </a:r>
          </a:p>
          <a:p>
            <a:pPr marL="457200" lvl="0" indent="-381000" algn="l" rtl="0">
              <a:spcBef>
                <a:spcPts val="0"/>
              </a:spcBef>
              <a:spcAft>
                <a:spcPts val="0"/>
              </a:spcAft>
              <a:buSzPts val="2400"/>
              <a:buChar char="◉"/>
            </a:pPr>
            <a:r>
              <a:rPr lang="en-US" sz="2000" dirty="0"/>
              <a:t>Consolidated assets projected to reach $1.2 - $1.5 </a:t>
            </a:r>
            <a:r>
              <a:rPr lang="en-US" sz="2000" dirty="0" err="1"/>
              <a:t>bln</a:t>
            </a:r>
            <a:r>
              <a:rPr lang="en-US" sz="2000" dirty="0"/>
              <a:t> within the same timeframe</a:t>
            </a:r>
          </a:p>
          <a:p>
            <a:pPr marL="76200" lvl="0" indent="0" algn="l" rtl="0">
              <a:spcBef>
                <a:spcPts val="0"/>
              </a:spcBef>
              <a:spcAft>
                <a:spcPts val="0"/>
              </a:spcAft>
              <a:buSzPts val="2400"/>
              <a:buNone/>
            </a:pPr>
            <a:endParaRPr sz="2000" dirty="0"/>
          </a:p>
          <a:p>
            <a:pPr marL="0" lvl="0" indent="0" algn="l" rtl="0">
              <a:spcBef>
                <a:spcPts val="600"/>
              </a:spcBef>
              <a:spcAft>
                <a:spcPts val="0"/>
              </a:spcAft>
              <a:buNone/>
            </a:pPr>
            <a:endParaRPr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22" name="Google Shape;102;p14">
            <a:extLst>
              <a:ext uri="{FF2B5EF4-FFF2-40B4-BE49-F238E27FC236}">
                <a16:creationId xmlns:a16="http://schemas.microsoft.com/office/drawing/2014/main" id="{EBC5C920-FBEB-4CC0-A11A-D8FEBF21DA9F}"/>
              </a:ext>
            </a:extLst>
          </p:cNvPr>
          <p:cNvPicPr preferRelativeResize="0"/>
          <p:nvPr/>
        </p:nvPicPr>
        <p:blipFill rotWithShape="1">
          <a:blip r:embed="rId3"/>
          <a:srcRect l="3983" r="49578"/>
          <a:stretch/>
        </p:blipFill>
        <p:spPr>
          <a:xfrm>
            <a:off x="782782" y="934785"/>
            <a:ext cx="478602" cy="43794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txBox="1">
            <a:spLocks noGrp="1"/>
          </p:cNvSpPr>
          <p:nvPr>
            <p:ph type="body" idx="1"/>
          </p:nvPr>
        </p:nvSpPr>
        <p:spPr>
          <a:xfrm>
            <a:off x="764721" y="1348535"/>
            <a:ext cx="3425400" cy="323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a:highlight>
                  <a:srgbClr val="FFCD00"/>
                </a:highlight>
              </a:rPr>
              <a:t>Current</a:t>
            </a:r>
            <a:endParaRPr b="1" dirty="0">
              <a:highlight>
                <a:srgbClr val="FFCD00"/>
              </a:highlight>
            </a:endParaRPr>
          </a:p>
          <a:p>
            <a:pPr algn="just"/>
            <a:r>
              <a:rPr lang="en-US" sz="1600" dirty="0"/>
              <a:t>As of June 30, 2019, the Group mineral reserves are valued at 2 tons ($90 mm, €77 mm) </a:t>
            </a:r>
          </a:p>
          <a:p>
            <a:pPr algn="just"/>
            <a:r>
              <a:rPr lang="en-US" sz="1600" dirty="0"/>
              <a:t>Approximately 4% of exploitable gold resources</a:t>
            </a:r>
          </a:p>
          <a:p>
            <a:pPr algn="just"/>
            <a:r>
              <a:rPr lang="en-US" sz="1600" dirty="0"/>
              <a:t>Approximately 1.5-2% of total mineral reserves </a:t>
            </a:r>
          </a:p>
        </p:txBody>
      </p:sp>
      <p:sp>
        <p:nvSpPr>
          <p:cNvPr id="158" name="Google Shape;158;p19"/>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Mineral resources</a:t>
            </a:r>
            <a:endParaRPr dirty="0"/>
          </a:p>
        </p:txBody>
      </p:sp>
      <p:sp>
        <p:nvSpPr>
          <p:cNvPr id="159" name="Google Shape;159;p19"/>
          <p:cNvSpPr txBox="1">
            <a:spLocks noGrp="1"/>
          </p:cNvSpPr>
          <p:nvPr>
            <p:ph type="body" idx="2"/>
          </p:nvPr>
        </p:nvSpPr>
        <p:spPr>
          <a:xfrm>
            <a:off x="4396387" y="1348535"/>
            <a:ext cx="3425400" cy="323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a:highlight>
                  <a:srgbClr val="FFCD00"/>
                </a:highlight>
              </a:rPr>
              <a:t>Projected</a:t>
            </a:r>
            <a:endParaRPr b="1" dirty="0">
              <a:highlight>
                <a:srgbClr val="FFCD00"/>
              </a:highlight>
            </a:endParaRPr>
          </a:p>
        </p:txBody>
      </p:sp>
      <p:sp>
        <p:nvSpPr>
          <p:cNvPr id="165" name="Google Shape;165;p19"/>
          <p:cNvSpPr txBox="1">
            <a:spLocks noGrp="1"/>
          </p:cNvSpPr>
          <p:nvPr>
            <p:ph type="sldNum" idx="12"/>
          </p:nvPr>
        </p:nvSpPr>
        <p:spPr>
          <a:xfrm>
            <a:off x="8252280" y="4500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dirty="0"/>
          </a:p>
        </p:txBody>
      </p:sp>
      <p:graphicFrame>
        <p:nvGraphicFramePr>
          <p:cNvPr id="13" name="Диаграмма 5">
            <a:extLst>
              <a:ext uri="{FF2B5EF4-FFF2-40B4-BE49-F238E27FC236}">
                <a16:creationId xmlns:a16="http://schemas.microsoft.com/office/drawing/2014/main" id="{C88887E0-D0E3-4BE5-8955-FC1DC524E4DC}"/>
              </a:ext>
            </a:extLst>
          </p:cNvPr>
          <p:cNvGraphicFramePr/>
          <p:nvPr>
            <p:extLst>
              <p:ext uri="{D42A27DB-BD31-4B8C-83A1-F6EECF244321}">
                <p14:modId xmlns:p14="http://schemas.microsoft.com/office/powerpoint/2010/main" val="899783491"/>
              </p:ext>
            </p:extLst>
          </p:nvPr>
        </p:nvGraphicFramePr>
        <p:xfrm>
          <a:off x="4656040" y="1918670"/>
          <a:ext cx="4144940" cy="255703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Google Shape;102;p14">
            <a:extLst>
              <a:ext uri="{FF2B5EF4-FFF2-40B4-BE49-F238E27FC236}">
                <a16:creationId xmlns:a16="http://schemas.microsoft.com/office/drawing/2014/main" id="{97A002DE-C562-4114-A9DA-661667070250}"/>
              </a:ext>
            </a:extLst>
          </p:cNvPr>
          <p:cNvPicPr preferRelativeResize="0"/>
          <p:nvPr/>
        </p:nvPicPr>
        <p:blipFill rotWithShape="1">
          <a:blip r:embed="rId4"/>
          <a:srcRect l="3983" r="49578"/>
          <a:stretch/>
        </p:blipFill>
        <p:spPr>
          <a:xfrm>
            <a:off x="782782" y="934785"/>
            <a:ext cx="478602" cy="437940"/>
          </a:xfrm>
          <a:prstGeom prst="ellipse">
            <a:avLst/>
          </a:prstGeom>
          <a:noFill/>
          <a:ln>
            <a:noFill/>
          </a:ln>
        </p:spPr>
      </p:pic>
    </p:spTree>
    <p:extLst>
      <p:ext uri="{BB962C8B-B14F-4D97-AF65-F5344CB8AC3E}">
        <p14:creationId xmlns:p14="http://schemas.microsoft.com/office/powerpoint/2010/main" val="595094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5"/>
          <p:cNvSpPr txBox="1">
            <a:spLocks noGrp="1"/>
          </p:cNvSpPr>
          <p:nvPr>
            <p:ph type="title"/>
          </p:nvPr>
        </p:nvSpPr>
        <p:spPr>
          <a:xfrm>
            <a:off x="1381250" y="937125"/>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a:t>Group companies and </a:t>
            </a:r>
            <a:r>
              <a:rPr lang="en-US" sz="1800" dirty="0">
                <a:highlight>
                  <a:srgbClr val="FFCD00"/>
                </a:highlight>
              </a:rPr>
              <a:t>licenses</a:t>
            </a:r>
            <a:endParaRPr sz="1800" dirty="0">
              <a:highlight>
                <a:srgbClr val="FFCD00"/>
              </a:highlight>
            </a:endParaRPr>
          </a:p>
        </p:txBody>
      </p:sp>
      <p:graphicFrame>
        <p:nvGraphicFramePr>
          <p:cNvPr id="263" name="Google Shape;263;p25"/>
          <p:cNvGraphicFramePr/>
          <p:nvPr>
            <p:extLst>
              <p:ext uri="{D42A27DB-BD31-4B8C-83A1-F6EECF244321}">
                <p14:modId xmlns:p14="http://schemas.microsoft.com/office/powerpoint/2010/main" val="3744666186"/>
              </p:ext>
            </p:extLst>
          </p:nvPr>
        </p:nvGraphicFramePr>
        <p:xfrm>
          <a:off x="666028" y="1515314"/>
          <a:ext cx="7819884" cy="2598696"/>
        </p:xfrm>
        <a:graphic>
          <a:graphicData uri="http://schemas.openxmlformats.org/drawingml/2006/table">
            <a:tbl>
              <a:tblPr>
                <a:noFill/>
                <a:tableStyleId>{415EFD6A-0208-4B81-9B6A-592D81E67F55}</a:tableStyleId>
              </a:tblPr>
              <a:tblGrid>
                <a:gridCol w="1303314">
                  <a:extLst>
                    <a:ext uri="{9D8B030D-6E8A-4147-A177-3AD203B41FA5}">
                      <a16:colId xmlns:a16="http://schemas.microsoft.com/office/drawing/2014/main" val="20000"/>
                    </a:ext>
                  </a:extLst>
                </a:gridCol>
                <a:gridCol w="1303314">
                  <a:extLst>
                    <a:ext uri="{9D8B030D-6E8A-4147-A177-3AD203B41FA5}">
                      <a16:colId xmlns:a16="http://schemas.microsoft.com/office/drawing/2014/main" val="20001"/>
                    </a:ext>
                  </a:extLst>
                </a:gridCol>
                <a:gridCol w="1303314">
                  <a:extLst>
                    <a:ext uri="{9D8B030D-6E8A-4147-A177-3AD203B41FA5}">
                      <a16:colId xmlns:a16="http://schemas.microsoft.com/office/drawing/2014/main" val="324759668"/>
                    </a:ext>
                  </a:extLst>
                </a:gridCol>
                <a:gridCol w="1303314">
                  <a:extLst>
                    <a:ext uri="{9D8B030D-6E8A-4147-A177-3AD203B41FA5}">
                      <a16:colId xmlns:a16="http://schemas.microsoft.com/office/drawing/2014/main" val="20002"/>
                    </a:ext>
                  </a:extLst>
                </a:gridCol>
                <a:gridCol w="1303314">
                  <a:extLst>
                    <a:ext uri="{9D8B030D-6E8A-4147-A177-3AD203B41FA5}">
                      <a16:colId xmlns:a16="http://schemas.microsoft.com/office/drawing/2014/main" val="20003"/>
                    </a:ext>
                  </a:extLst>
                </a:gridCol>
                <a:gridCol w="1303314">
                  <a:extLst>
                    <a:ext uri="{9D8B030D-6E8A-4147-A177-3AD203B41FA5}">
                      <a16:colId xmlns:a16="http://schemas.microsoft.com/office/drawing/2014/main" val="2839854736"/>
                    </a:ext>
                  </a:extLst>
                </a:gridCol>
              </a:tblGrid>
              <a:tr h="649674">
                <a:tc>
                  <a:txBody>
                    <a:bodyPr/>
                    <a:lstStyle/>
                    <a:p>
                      <a:pPr marL="0" lvl="0" indent="0" algn="r" rtl="0">
                        <a:spcBef>
                          <a:spcPts val="0"/>
                        </a:spcBef>
                        <a:spcAft>
                          <a:spcPts val="0"/>
                        </a:spcAft>
                        <a:buNone/>
                      </a:pPr>
                      <a:r>
                        <a:rPr lang="en-US" sz="1100" b="1" dirty="0">
                          <a:effectLst>
                            <a:outerShdw blurRad="38100" dist="38100" dir="2700000" algn="tl">
                              <a:srgbClr val="000000">
                                <a:alpha val="43137"/>
                              </a:srgbClr>
                            </a:outerShdw>
                          </a:effectLst>
                          <a:latin typeface="Quattrocento Sans"/>
                          <a:ea typeface="Quattrocento Sans"/>
                          <a:cs typeface="Quattrocento Sans"/>
                          <a:sym typeface="Quattrocento Sans"/>
                        </a:rPr>
                        <a:t>License holder</a:t>
                      </a:r>
                      <a:endParaRPr sz="1100" b="1" dirty="0">
                        <a:effectLst>
                          <a:outerShdw blurRad="38100" dist="38100" dir="2700000" algn="tl">
                            <a:srgbClr val="000000">
                              <a:alpha val="43137"/>
                            </a:srgbClr>
                          </a:outerShdw>
                        </a:effectLst>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000000"/>
                      </a:solidFill>
                      <a:prstDash val="solid"/>
                      <a:round/>
                      <a:headEnd type="none" w="sm" len="sm"/>
                      <a:tailEnd type="none" w="sm" len="sm"/>
                    </a:lnB>
                    <a:solidFill>
                      <a:schemeClr val="bg2">
                        <a:lumMod val="40000"/>
                        <a:lumOff val="60000"/>
                      </a:schemeClr>
                    </a:solidFill>
                  </a:tcPr>
                </a:tc>
                <a:tc gridSpan="2">
                  <a:txBody>
                    <a:bodyPr/>
                    <a:lstStyle/>
                    <a:p>
                      <a:pPr marL="0" lvl="0" indent="0" algn="ctr" rtl="0">
                        <a:spcBef>
                          <a:spcPts val="0"/>
                        </a:spcBef>
                        <a:spcAft>
                          <a:spcPts val="0"/>
                        </a:spcAft>
                        <a:buNone/>
                      </a:pPr>
                      <a:r>
                        <a:rPr lang="en-US" sz="1100" b="1" dirty="0">
                          <a:effectLst>
                            <a:outerShdw blurRad="38100" dist="38100" dir="2700000" algn="tl">
                              <a:srgbClr val="000000">
                                <a:alpha val="43137"/>
                              </a:srgbClr>
                            </a:outerShdw>
                          </a:effectLst>
                          <a:latin typeface="Lora"/>
                          <a:ea typeface="Lora"/>
                          <a:cs typeface="Lora"/>
                          <a:sym typeface="Lora"/>
                        </a:rPr>
                        <a:t>Lions Head Resources Guinea (SARL)</a:t>
                      </a:r>
                      <a:endParaRPr sz="1100" b="1" dirty="0">
                        <a:effectLst>
                          <a:outerShdw blurRad="38100" dist="38100" dir="2700000" algn="tl">
                            <a:srgbClr val="000000">
                              <a:alpha val="43137"/>
                            </a:srgbClr>
                          </a:outerShdw>
                        </a:effectLst>
                        <a:latin typeface="Lora"/>
                        <a:ea typeface="Lora"/>
                        <a:cs typeface="Lora"/>
                        <a:sym typeface="Lora"/>
                      </a:endParaRPr>
                    </a:p>
                  </a:txBody>
                  <a:tcPr marL="91425" marR="91425" marT="68575" marB="68575" anchor="ctr">
                    <a:lnL w="9525" cap="flat" cmpd="sng">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2"/>
                    </a:solidFill>
                  </a:tcPr>
                </a:tc>
                <a:tc hMerge="1">
                  <a:txBody>
                    <a:bodyPr/>
                    <a:lstStyle/>
                    <a:p>
                      <a:pPr marL="0" lvl="0" indent="0" algn="ctr" rtl="0">
                        <a:spcBef>
                          <a:spcPts val="0"/>
                        </a:spcBef>
                        <a:spcAft>
                          <a:spcPts val="0"/>
                        </a:spcAft>
                        <a:buNone/>
                      </a:pPr>
                      <a:endParaRPr sz="1100" b="1" dirty="0">
                        <a:latin typeface="Lora"/>
                        <a:ea typeface="Lora"/>
                        <a:cs typeface="Lora"/>
                        <a:sym typeface="Lora"/>
                      </a:endParaRPr>
                    </a:p>
                  </a:txBody>
                  <a:tcPr marL="91425" marR="91425" marT="68575" marB="68575" anchor="ctr">
                    <a:lnL w="9525" cap="flat" cmpd="sng" algn="ctr">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lgn="ctr">
                      <a:solidFill>
                        <a:srgbClr val="D9D9D9"/>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100" b="1" dirty="0" err="1">
                          <a:effectLst>
                            <a:outerShdw blurRad="38100" dist="38100" dir="2700000" algn="tl">
                              <a:srgbClr val="000000">
                                <a:alpha val="43137"/>
                              </a:srgbClr>
                            </a:outerShdw>
                          </a:effectLst>
                          <a:latin typeface="Lora"/>
                          <a:ea typeface="Lora"/>
                          <a:cs typeface="Lora"/>
                          <a:sym typeface="Lora"/>
                        </a:rPr>
                        <a:t>Kanguela</a:t>
                      </a:r>
                      <a:r>
                        <a:rPr lang="en-US" sz="1100" b="1" dirty="0">
                          <a:effectLst>
                            <a:outerShdw blurRad="38100" dist="38100" dir="2700000" algn="tl">
                              <a:srgbClr val="000000">
                                <a:alpha val="43137"/>
                              </a:srgbClr>
                            </a:outerShdw>
                          </a:effectLst>
                          <a:latin typeface="Lora"/>
                          <a:ea typeface="Lora"/>
                          <a:cs typeface="Lora"/>
                          <a:sym typeface="Lora"/>
                        </a:rPr>
                        <a:t> Mining Company SARL</a:t>
                      </a:r>
                      <a:endParaRPr sz="1100" b="1" dirty="0">
                        <a:effectLst>
                          <a:outerShdw blurRad="38100" dist="38100" dir="2700000" algn="tl">
                            <a:srgbClr val="000000">
                              <a:alpha val="43137"/>
                            </a:srgbClr>
                          </a:outerShdw>
                        </a:effectLst>
                        <a:latin typeface="Lora"/>
                        <a:ea typeface="Lora"/>
                        <a:cs typeface="Lora"/>
                        <a:sym typeface="Lora"/>
                      </a:endParaRPr>
                    </a:p>
                  </a:txBody>
                  <a:tcPr marL="91425" marR="91425" marT="68575" marB="685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100" b="1" dirty="0">
                          <a:effectLst>
                            <a:outerShdw blurRad="38100" dist="38100" dir="2700000" algn="tl">
                              <a:srgbClr val="000000">
                                <a:alpha val="43137"/>
                              </a:srgbClr>
                            </a:outerShdw>
                          </a:effectLst>
                          <a:latin typeface="Lora"/>
                          <a:ea typeface="Lora"/>
                          <a:cs typeface="Lora"/>
                          <a:sym typeface="Lora"/>
                        </a:rPr>
                        <a:t>Tiger Resources SARL</a:t>
                      </a:r>
                      <a:endParaRPr sz="1100" b="1" dirty="0">
                        <a:effectLst>
                          <a:outerShdw blurRad="38100" dist="38100" dir="2700000" algn="tl">
                            <a:srgbClr val="000000">
                              <a:alpha val="43137"/>
                            </a:srgbClr>
                          </a:outerShdw>
                        </a:effectLst>
                        <a:latin typeface="Lora"/>
                        <a:ea typeface="Lora"/>
                        <a:cs typeface="Lora"/>
                        <a:sym typeface="Lora"/>
                      </a:endParaRPr>
                    </a:p>
                  </a:txBody>
                  <a:tcPr marL="91425" marR="91425" marT="68575" marB="68575" anchor="ctr">
                    <a:lnL w="9525" cap="flat" cmpd="sng">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err="1">
                          <a:effectLst>
                            <a:outerShdw blurRad="38100" dist="38100" dir="2700000" algn="tl">
                              <a:srgbClr val="000000">
                                <a:alpha val="43137"/>
                              </a:srgbClr>
                            </a:outerShdw>
                          </a:effectLst>
                          <a:latin typeface="Lora"/>
                          <a:ea typeface="Lora"/>
                          <a:cs typeface="Lora"/>
                          <a:sym typeface="Lora"/>
                        </a:rPr>
                        <a:t>Farafina</a:t>
                      </a:r>
                      <a:r>
                        <a:rPr lang="en-US" sz="1100" b="1" dirty="0">
                          <a:effectLst>
                            <a:outerShdw blurRad="38100" dist="38100" dir="2700000" algn="tl">
                              <a:srgbClr val="000000">
                                <a:alpha val="43137"/>
                              </a:srgbClr>
                            </a:outerShdw>
                          </a:effectLst>
                          <a:latin typeface="Lora"/>
                          <a:ea typeface="Lora"/>
                          <a:cs typeface="Lora"/>
                          <a:sym typeface="Lora"/>
                        </a:rPr>
                        <a:t> Resources SARL</a:t>
                      </a:r>
                    </a:p>
                    <a:p>
                      <a:pPr marL="0" lvl="0" indent="0" algn="ctr" rtl="0">
                        <a:spcBef>
                          <a:spcPts val="0"/>
                        </a:spcBef>
                        <a:spcAft>
                          <a:spcPts val="0"/>
                        </a:spcAft>
                        <a:buNone/>
                      </a:pPr>
                      <a:endParaRPr sz="1100" b="1" dirty="0">
                        <a:effectLst>
                          <a:outerShdw blurRad="38100" dist="38100" dir="2700000" algn="tl">
                            <a:srgbClr val="000000">
                              <a:alpha val="43137"/>
                            </a:srgbClr>
                          </a:outerShdw>
                        </a:effectLst>
                        <a:latin typeface="Lora"/>
                        <a:ea typeface="Lora"/>
                        <a:cs typeface="Lora"/>
                        <a:sym typeface="Lora"/>
                      </a:endParaRPr>
                    </a:p>
                  </a:txBody>
                  <a:tcPr marL="91425" marR="91425" marT="68575" marB="68575" anchor="ctr">
                    <a:lnL w="9525" cap="flat" cmpd="sng" algn="ctr">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lgn="ctr">
                      <a:solidFill>
                        <a:srgbClr val="D9D9D9"/>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649674">
                <a:tc>
                  <a:txBody>
                    <a:bodyPr/>
                    <a:lstStyle/>
                    <a:p>
                      <a:pPr marL="0" lvl="0" indent="0" algn="r" rtl="0">
                        <a:spcBef>
                          <a:spcPts val="0"/>
                        </a:spcBef>
                        <a:spcAft>
                          <a:spcPts val="0"/>
                        </a:spcAft>
                        <a:buNone/>
                      </a:pPr>
                      <a:r>
                        <a:rPr lang="en-US" sz="1100" b="1" dirty="0">
                          <a:effectLst>
                            <a:outerShdw blurRad="38100" dist="38100" dir="2700000" algn="tl">
                              <a:srgbClr val="000000">
                                <a:alpha val="43137"/>
                              </a:srgbClr>
                            </a:outerShdw>
                          </a:effectLst>
                          <a:latin typeface="Quattrocento Sans"/>
                          <a:ea typeface="Quattrocento Sans"/>
                          <a:cs typeface="Quattrocento Sans"/>
                          <a:sym typeface="Quattrocento Sans"/>
                        </a:rPr>
                        <a:t>Number and duration of license</a:t>
                      </a:r>
                      <a:endParaRPr sz="1100" b="1" dirty="0">
                        <a:effectLst>
                          <a:outerShdw blurRad="38100" dist="38100" dir="2700000" algn="tl">
                            <a:srgbClr val="000000">
                              <a:alpha val="43137"/>
                            </a:srgbClr>
                          </a:outerShdw>
                        </a:effectLst>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D9D9D9"/>
                      </a:solidFill>
                      <a:prstDash val="solid"/>
                      <a:round/>
                      <a:headEnd type="none" w="sm" len="sm"/>
                      <a:tailEnd type="none" w="sm" len="sm"/>
                    </a:lnB>
                    <a:solidFill>
                      <a:schemeClr val="bg2">
                        <a:lumMod val="40000"/>
                        <a:lumOff val="60000"/>
                      </a:schemeClr>
                    </a:solidFill>
                  </a:tcPr>
                </a:tc>
                <a:tc>
                  <a:txBody>
                    <a:bodyPr/>
                    <a:lstStyle/>
                    <a:p>
                      <a:pPr marL="0" lvl="0" indent="0" algn="ctr" rtl="0">
                        <a:spcBef>
                          <a:spcPts val="0"/>
                        </a:spcBef>
                        <a:spcAft>
                          <a:spcPts val="0"/>
                        </a:spcAft>
                        <a:buNone/>
                      </a:pPr>
                      <a:r>
                        <a:rPr lang="en" sz="1100" dirty="0">
                          <a:latin typeface="Quattrocento Sans"/>
                          <a:ea typeface="Quattrocento Sans"/>
                          <a:cs typeface="Quattrocento Sans"/>
                          <a:sym typeface="Quattrocento Sans"/>
                        </a:rPr>
                        <a:t>2015/3717 </a:t>
                      </a:r>
                      <a:r>
                        <a:rPr lang="en-US" sz="1100" dirty="0">
                          <a:latin typeface="Quattrocento Sans"/>
                          <a:ea typeface="Quattrocento Sans"/>
                          <a:cs typeface="Quattrocento Sans"/>
                          <a:sym typeface="Quattrocento Sans"/>
                        </a:rPr>
                        <a:t>dd 24.07.2015, 3 years</a:t>
                      </a:r>
                      <a:endParaRPr sz="1100" dirty="0">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lgn="ctr" rtl="0">
                        <a:spcBef>
                          <a:spcPts val="0"/>
                        </a:spcBef>
                        <a:spcAft>
                          <a:spcPts val="0"/>
                        </a:spcAft>
                        <a:buNone/>
                      </a:pPr>
                      <a:r>
                        <a:rPr lang="en-US" sz="1100" dirty="0">
                          <a:solidFill>
                            <a:schemeClr val="bg1"/>
                          </a:solidFill>
                          <a:latin typeface="Quattrocento Sans"/>
                          <a:ea typeface="Quattrocento Sans"/>
                          <a:cs typeface="Quattrocento Sans"/>
                          <a:sym typeface="Quattrocento Sans"/>
                        </a:rPr>
                        <a:t>2018/270 dd 2018, 5 years* </a:t>
                      </a:r>
                      <a:endParaRPr sz="1100" dirty="0">
                        <a:solidFill>
                          <a:schemeClr val="bg1"/>
                        </a:solidFill>
                        <a:latin typeface="Quattrocento Sans"/>
                        <a:ea typeface="Quattrocento Sans"/>
                        <a:cs typeface="Quattrocento Sans"/>
                        <a:sym typeface="Quattrocento Sans"/>
                      </a:endParaRPr>
                    </a:p>
                  </a:txBody>
                  <a:tcPr marL="91425" marR="91425" marT="68575" marB="68575" anchor="ctr">
                    <a:lnL w="9525" cap="flat" cmpd="sng" algn="ctr">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D9D9D9"/>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100" dirty="0">
                          <a:latin typeface="Quattrocento Sans"/>
                          <a:ea typeface="Quattrocento Sans"/>
                          <a:cs typeface="Quattrocento Sans"/>
                          <a:sym typeface="Quattrocento Sans"/>
                        </a:rPr>
                        <a:t>2017/012 </a:t>
                      </a:r>
                      <a:r>
                        <a:rPr lang="en-US" sz="1100" dirty="0">
                          <a:latin typeface="Quattrocento Sans"/>
                          <a:ea typeface="Quattrocento Sans"/>
                          <a:cs typeface="Quattrocento Sans"/>
                          <a:sym typeface="Quattrocento Sans"/>
                        </a:rPr>
                        <a:t>dd 13.01.2017, 3 years</a:t>
                      </a:r>
                      <a:endParaRPr sz="1100" dirty="0">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latin typeface="Quattrocento Sans"/>
                          <a:ea typeface="Quattrocento Sans"/>
                          <a:cs typeface="Quattrocento Sans"/>
                          <a:sym typeface="Quattrocento Sans"/>
                        </a:rPr>
                        <a:t>2017/011 </a:t>
                      </a:r>
                      <a:r>
                        <a:rPr lang="en-US" sz="1100" dirty="0">
                          <a:latin typeface="Quattrocento Sans"/>
                          <a:ea typeface="Quattrocento Sans"/>
                          <a:cs typeface="Quattrocento Sans"/>
                          <a:sym typeface="Quattrocento Sans"/>
                        </a:rPr>
                        <a:t>dd 13.01.2017, 3 years</a:t>
                      </a:r>
                      <a:endParaRPr sz="1100" dirty="0">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lgn="ctr" rtl="0">
                        <a:spcBef>
                          <a:spcPts val="0"/>
                        </a:spcBef>
                        <a:spcAft>
                          <a:spcPts val="0"/>
                        </a:spcAft>
                        <a:buNone/>
                      </a:pPr>
                      <a:r>
                        <a:rPr lang="en-US" sz="1100" dirty="0">
                          <a:latin typeface="Quattrocento Sans"/>
                          <a:ea typeface="Quattrocento Sans"/>
                          <a:cs typeface="Quattrocento Sans"/>
                          <a:sym typeface="Quattrocento Sans"/>
                        </a:rPr>
                        <a:t>2016/6293 dd 2016, 3 years</a:t>
                      </a:r>
                      <a:endParaRPr sz="1100" dirty="0">
                        <a:latin typeface="Quattrocento Sans"/>
                        <a:ea typeface="Quattrocento Sans"/>
                        <a:cs typeface="Quattrocento Sans"/>
                        <a:sym typeface="Quattrocento Sans"/>
                      </a:endParaRPr>
                    </a:p>
                  </a:txBody>
                  <a:tcPr marL="91425" marR="91425" marT="68575" marB="68575" anchor="ctr">
                    <a:lnL w="9525" cap="flat" cmpd="sng" algn="ctr">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D9D9D9"/>
                      </a:solidFill>
                      <a:prstDash val="solid"/>
                      <a:round/>
                      <a:headEnd type="none" w="sm" len="sm"/>
                      <a:tailEnd type="none" w="sm" len="sm"/>
                    </a:lnB>
                  </a:tcPr>
                </a:tc>
                <a:extLst>
                  <a:ext uri="{0D108BD9-81ED-4DB2-BD59-A6C34878D82A}">
                    <a16:rowId xmlns:a16="http://schemas.microsoft.com/office/drawing/2014/main" val="10001"/>
                  </a:ext>
                </a:extLst>
              </a:tr>
              <a:tr h="649674">
                <a:tc>
                  <a:txBody>
                    <a:bodyPr/>
                    <a:lstStyle/>
                    <a:p>
                      <a:pPr marL="0" lvl="0" indent="0" algn="r" rtl="0">
                        <a:spcBef>
                          <a:spcPts val="0"/>
                        </a:spcBef>
                        <a:spcAft>
                          <a:spcPts val="0"/>
                        </a:spcAft>
                        <a:buNone/>
                      </a:pPr>
                      <a:r>
                        <a:rPr lang="en-US" sz="1100" b="1" dirty="0">
                          <a:effectLst>
                            <a:outerShdw blurRad="38100" dist="38100" dir="2700000" algn="tl">
                              <a:srgbClr val="000000">
                                <a:alpha val="43137"/>
                              </a:srgbClr>
                            </a:outerShdw>
                          </a:effectLst>
                          <a:latin typeface="Quattrocento Sans"/>
                          <a:ea typeface="Quattrocento Sans"/>
                          <a:cs typeface="Quattrocento Sans"/>
                          <a:sym typeface="Quattrocento Sans"/>
                        </a:rPr>
                        <a:t>Licensed site name</a:t>
                      </a:r>
                      <a:endParaRPr sz="1100" b="1" dirty="0">
                        <a:effectLst>
                          <a:outerShdw blurRad="38100" dist="38100" dir="2700000" algn="tl">
                            <a:srgbClr val="000000">
                              <a:alpha val="43137"/>
                            </a:srgbClr>
                          </a:outerShdw>
                        </a:effectLst>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chemeClr val="bg2">
                        <a:lumMod val="40000"/>
                        <a:lumOff val="60000"/>
                      </a:schemeClr>
                    </a:solidFill>
                  </a:tcPr>
                </a:tc>
                <a:tc>
                  <a:txBody>
                    <a:bodyPr/>
                    <a:lstStyle/>
                    <a:p>
                      <a:pPr marL="0" lvl="0" indent="0" algn="ctr" rtl="0">
                        <a:spcBef>
                          <a:spcPts val="0"/>
                        </a:spcBef>
                        <a:spcAft>
                          <a:spcPts val="0"/>
                        </a:spcAft>
                        <a:buNone/>
                      </a:pPr>
                      <a:r>
                        <a:rPr lang="en-US" sz="1100" dirty="0" err="1">
                          <a:latin typeface="Quattrocento Sans"/>
                          <a:ea typeface="Quattrocento Sans"/>
                          <a:cs typeface="Quattrocento Sans"/>
                          <a:sym typeface="Quattrocento Sans"/>
                        </a:rPr>
                        <a:t>Paramangui</a:t>
                      </a:r>
                      <a:endParaRPr sz="1100" dirty="0">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err="1">
                          <a:solidFill>
                            <a:schemeClr val="bg1"/>
                          </a:solidFill>
                          <a:latin typeface="Quattrocento Sans"/>
                          <a:ea typeface="Quattrocento Sans"/>
                          <a:cs typeface="Quattrocento Sans"/>
                          <a:sym typeface="Quattrocento Sans"/>
                        </a:rPr>
                        <a:t>Kangouela</a:t>
                      </a:r>
                      <a:r>
                        <a:rPr lang="en-US" sz="1100" dirty="0">
                          <a:solidFill>
                            <a:schemeClr val="bg1"/>
                          </a:solidFill>
                          <a:latin typeface="Quattrocento Sans"/>
                          <a:ea typeface="Quattrocento Sans"/>
                          <a:cs typeface="Quattrocento Sans"/>
                          <a:sym typeface="Quattrocento Sans"/>
                        </a:rPr>
                        <a:t> East (</a:t>
                      </a:r>
                      <a:r>
                        <a:rPr lang="en-US" sz="1100" dirty="0" err="1">
                          <a:solidFill>
                            <a:schemeClr val="bg1"/>
                          </a:solidFill>
                          <a:latin typeface="Quattrocento Sans"/>
                          <a:ea typeface="Quattrocento Sans"/>
                          <a:cs typeface="Quattrocento Sans"/>
                          <a:sym typeface="Quattrocento Sans"/>
                        </a:rPr>
                        <a:t>Wodokodoni</a:t>
                      </a:r>
                      <a:r>
                        <a:rPr lang="en-US" sz="1100" dirty="0">
                          <a:solidFill>
                            <a:schemeClr val="bg1"/>
                          </a:solidFill>
                          <a:latin typeface="Quattrocento Sans"/>
                          <a:ea typeface="Quattrocento Sans"/>
                          <a:cs typeface="Quattrocento Sans"/>
                          <a:sym typeface="Quattrocento Sans"/>
                        </a:rPr>
                        <a:t>)</a:t>
                      </a:r>
                    </a:p>
                    <a:p>
                      <a:pPr marL="0" lvl="0" indent="0" algn="ctr" rtl="0">
                        <a:spcBef>
                          <a:spcPts val="0"/>
                        </a:spcBef>
                        <a:spcAft>
                          <a:spcPts val="0"/>
                        </a:spcAft>
                        <a:buNone/>
                      </a:pPr>
                      <a:endParaRPr sz="1100" dirty="0">
                        <a:solidFill>
                          <a:schemeClr val="bg1"/>
                        </a:solidFill>
                        <a:latin typeface="Quattrocento Sans"/>
                        <a:ea typeface="Quattrocento Sans"/>
                        <a:cs typeface="Quattrocento Sans"/>
                        <a:sym typeface="Quattrocento Sans"/>
                      </a:endParaRPr>
                    </a:p>
                  </a:txBody>
                  <a:tcPr marL="91425" marR="91425" marT="68575" marB="68575" anchor="ctr">
                    <a:lnL w="9525" cap="flat" cmpd="sng" algn="ctr">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lgn="ctr">
                      <a:solidFill>
                        <a:srgbClr val="D9D9D9"/>
                      </a:solidFill>
                      <a:prstDash val="solid"/>
                      <a:round/>
                      <a:headEnd type="none" w="sm" len="sm"/>
                      <a:tailEnd type="none" w="sm" len="sm"/>
                    </a:lnT>
                    <a:lnB w="9525" cap="flat" cmpd="sng" algn="ctr">
                      <a:solidFill>
                        <a:srgbClr val="D9D9D9"/>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1100" dirty="0" err="1">
                          <a:latin typeface="Quattrocento Sans"/>
                          <a:ea typeface="Quattrocento Sans"/>
                          <a:cs typeface="Quattrocento Sans"/>
                          <a:sym typeface="Quattrocento Sans"/>
                        </a:rPr>
                        <a:t>Kangouela</a:t>
                      </a:r>
                      <a:r>
                        <a:rPr lang="en-US" sz="1100" dirty="0">
                          <a:latin typeface="Quattrocento Sans"/>
                          <a:ea typeface="Quattrocento Sans"/>
                          <a:cs typeface="Quattrocento Sans"/>
                          <a:sym typeface="Quattrocento Sans"/>
                        </a:rPr>
                        <a:t> West</a:t>
                      </a:r>
                      <a:endParaRPr sz="1100" dirty="0">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lgn="ctr" rtl="0">
                        <a:spcBef>
                          <a:spcPts val="0"/>
                        </a:spcBef>
                        <a:spcAft>
                          <a:spcPts val="0"/>
                        </a:spcAft>
                        <a:buNone/>
                      </a:pPr>
                      <a:r>
                        <a:rPr lang="en-US" sz="1100" dirty="0" err="1">
                          <a:latin typeface="Quattrocento Sans"/>
                          <a:ea typeface="Quattrocento Sans"/>
                          <a:cs typeface="Quattrocento Sans"/>
                          <a:sym typeface="Quattrocento Sans"/>
                        </a:rPr>
                        <a:t>Faralako</a:t>
                      </a:r>
                      <a:r>
                        <a:rPr lang="en-US" sz="1100" dirty="0">
                          <a:latin typeface="Quattrocento Sans"/>
                          <a:ea typeface="Quattrocento Sans"/>
                          <a:cs typeface="Quattrocento Sans"/>
                          <a:sym typeface="Quattrocento Sans"/>
                        </a:rPr>
                        <a:t> North</a:t>
                      </a:r>
                      <a:endParaRPr sz="1100" dirty="0">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lgn="ctr" rtl="0">
                        <a:spcBef>
                          <a:spcPts val="0"/>
                        </a:spcBef>
                        <a:spcAft>
                          <a:spcPts val="0"/>
                        </a:spcAft>
                        <a:buNone/>
                      </a:pPr>
                      <a:r>
                        <a:rPr lang="en-US" sz="1100" dirty="0" err="1">
                          <a:latin typeface="Quattrocento Sans"/>
                          <a:ea typeface="Quattrocento Sans"/>
                          <a:cs typeface="Quattrocento Sans"/>
                          <a:sym typeface="Quattrocento Sans"/>
                        </a:rPr>
                        <a:t>Faralako</a:t>
                      </a:r>
                      <a:r>
                        <a:rPr lang="en-US" sz="1100" dirty="0">
                          <a:latin typeface="Quattrocento Sans"/>
                          <a:ea typeface="Quattrocento Sans"/>
                          <a:cs typeface="Quattrocento Sans"/>
                          <a:sym typeface="Quattrocento Sans"/>
                        </a:rPr>
                        <a:t> South (Nzima)</a:t>
                      </a:r>
                      <a:endParaRPr sz="1100" dirty="0">
                        <a:latin typeface="Quattrocento Sans"/>
                        <a:ea typeface="Quattrocento Sans"/>
                        <a:cs typeface="Quattrocento Sans"/>
                        <a:sym typeface="Quattrocento Sans"/>
                      </a:endParaRPr>
                    </a:p>
                  </a:txBody>
                  <a:tcPr marL="91425" marR="91425" marT="68575" marB="68575" anchor="ctr">
                    <a:lnL w="9525" cap="flat" cmpd="sng" algn="ctr">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lgn="ctr">
                      <a:solidFill>
                        <a:srgbClr val="D9D9D9"/>
                      </a:solidFill>
                      <a:prstDash val="solid"/>
                      <a:round/>
                      <a:headEnd type="none" w="sm" len="sm"/>
                      <a:tailEnd type="none" w="sm" len="sm"/>
                    </a:lnT>
                    <a:lnB w="9525" cap="flat" cmpd="sng" algn="ctr">
                      <a:solidFill>
                        <a:srgbClr val="D9D9D9"/>
                      </a:solidFill>
                      <a:prstDash val="solid"/>
                      <a:round/>
                      <a:headEnd type="none" w="sm" len="sm"/>
                      <a:tailEnd type="none" w="sm" len="sm"/>
                    </a:lnB>
                  </a:tcPr>
                </a:tc>
                <a:extLst>
                  <a:ext uri="{0D108BD9-81ED-4DB2-BD59-A6C34878D82A}">
                    <a16:rowId xmlns:a16="http://schemas.microsoft.com/office/drawing/2014/main" val="10002"/>
                  </a:ext>
                </a:extLst>
              </a:tr>
              <a:tr h="649674">
                <a:tc>
                  <a:txBody>
                    <a:bodyPr/>
                    <a:lstStyle/>
                    <a:p>
                      <a:pPr marL="0" lvl="0" indent="0" algn="r" rtl="0">
                        <a:spcBef>
                          <a:spcPts val="0"/>
                        </a:spcBef>
                        <a:spcAft>
                          <a:spcPts val="0"/>
                        </a:spcAft>
                        <a:buNone/>
                      </a:pPr>
                      <a:r>
                        <a:rPr lang="en-US" sz="1100" b="1" dirty="0">
                          <a:effectLst>
                            <a:outerShdw blurRad="38100" dist="38100" dir="2700000" algn="tl">
                              <a:srgbClr val="000000">
                                <a:alpha val="43137"/>
                              </a:srgbClr>
                            </a:outerShdw>
                          </a:effectLst>
                          <a:latin typeface="Quattrocento Sans"/>
                          <a:ea typeface="Quattrocento Sans"/>
                          <a:cs typeface="Quattrocento Sans"/>
                          <a:sym typeface="Quattrocento Sans"/>
                        </a:rPr>
                        <a:t>Area, km2</a:t>
                      </a:r>
                      <a:endParaRPr sz="1100" b="1" dirty="0">
                        <a:effectLst>
                          <a:outerShdw blurRad="38100" dist="38100" dir="2700000" algn="tl">
                            <a:srgbClr val="000000">
                              <a:alpha val="43137"/>
                            </a:srgbClr>
                          </a:outerShdw>
                        </a:effectLst>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chemeClr val="bg2">
                        <a:lumMod val="40000"/>
                        <a:lumOff val="60000"/>
                      </a:schemeClr>
                    </a:solidFill>
                  </a:tcPr>
                </a:tc>
                <a:tc>
                  <a:txBody>
                    <a:bodyPr/>
                    <a:lstStyle/>
                    <a:p>
                      <a:pPr marL="0" lvl="0" indent="0" algn="ctr" rtl="0">
                        <a:spcBef>
                          <a:spcPts val="0"/>
                        </a:spcBef>
                        <a:spcAft>
                          <a:spcPts val="0"/>
                        </a:spcAft>
                        <a:buNone/>
                      </a:pPr>
                      <a:r>
                        <a:rPr lang="en" sz="1100" dirty="0">
                          <a:latin typeface="Quattrocento Sans"/>
                          <a:ea typeface="Quattrocento Sans"/>
                          <a:cs typeface="Quattrocento Sans"/>
                          <a:sym typeface="Quattrocento Sans"/>
                        </a:rPr>
                        <a:t>63</a:t>
                      </a:r>
                      <a:endParaRPr sz="1100" dirty="0">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lgn="ctr" rtl="0">
                        <a:spcBef>
                          <a:spcPts val="0"/>
                        </a:spcBef>
                        <a:spcAft>
                          <a:spcPts val="0"/>
                        </a:spcAft>
                        <a:buNone/>
                      </a:pPr>
                      <a:r>
                        <a:rPr lang="en-US" sz="1100" dirty="0">
                          <a:solidFill>
                            <a:schemeClr val="bg1"/>
                          </a:solidFill>
                          <a:latin typeface="Quattrocento Sans"/>
                          <a:ea typeface="Quattrocento Sans"/>
                          <a:cs typeface="Quattrocento Sans"/>
                          <a:sym typeface="Quattrocento Sans"/>
                        </a:rPr>
                        <a:t>52</a:t>
                      </a:r>
                      <a:r>
                        <a:rPr lang="ru-RU" sz="1100" dirty="0">
                          <a:solidFill>
                            <a:schemeClr val="bg1"/>
                          </a:solidFill>
                          <a:latin typeface="Quattrocento Sans"/>
                          <a:ea typeface="Quattrocento Sans"/>
                          <a:cs typeface="Quattrocento Sans"/>
                          <a:sym typeface="Quattrocento Sans"/>
                        </a:rPr>
                        <a:t>.12</a:t>
                      </a:r>
                      <a:endParaRPr sz="1100" dirty="0">
                        <a:solidFill>
                          <a:schemeClr val="bg1"/>
                        </a:solidFill>
                        <a:latin typeface="Quattrocento Sans"/>
                        <a:ea typeface="Quattrocento Sans"/>
                        <a:cs typeface="Quattrocento Sans"/>
                        <a:sym typeface="Quattrocento Sans"/>
                      </a:endParaRPr>
                    </a:p>
                  </a:txBody>
                  <a:tcPr marL="91425" marR="91425" marT="68575" marB="68575" anchor="ctr">
                    <a:lnL w="9525" cap="flat" cmpd="sng" algn="ctr">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lgn="ctr">
                      <a:solidFill>
                        <a:srgbClr val="D9D9D9"/>
                      </a:solidFill>
                      <a:prstDash val="solid"/>
                      <a:round/>
                      <a:headEnd type="none" w="sm" len="sm"/>
                      <a:tailEnd type="none" w="sm" len="sm"/>
                    </a:lnT>
                    <a:lnB w="9525" cap="flat" cmpd="sng" algn="ctr">
                      <a:solidFill>
                        <a:srgbClr val="D9D9D9"/>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100" dirty="0">
                          <a:latin typeface="Quattrocento Sans"/>
                          <a:ea typeface="Quattrocento Sans"/>
                          <a:cs typeface="Quattrocento Sans"/>
                          <a:sym typeface="Quattrocento Sans"/>
                        </a:rPr>
                        <a:t>52,12</a:t>
                      </a:r>
                      <a:endParaRPr sz="1100" dirty="0">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latin typeface="Quattrocento Sans"/>
                          <a:ea typeface="Quattrocento Sans"/>
                          <a:cs typeface="Quattrocento Sans"/>
                          <a:sym typeface="Quattrocento Sans"/>
                        </a:rPr>
                        <a:t>43,93</a:t>
                      </a:r>
                      <a:endParaRPr sz="1100" dirty="0">
                        <a:latin typeface="Quattrocento Sans"/>
                        <a:ea typeface="Quattrocento Sans"/>
                        <a:cs typeface="Quattrocento Sans"/>
                        <a:sym typeface="Quattrocento Sans"/>
                      </a:endParaRPr>
                    </a:p>
                  </a:txBody>
                  <a:tcPr marL="91425" marR="91425" marT="68575" marB="68575" anchor="ctr">
                    <a:lnL w="9525" cap="flat" cmpd="sng">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lgn="ctr" rtl="0">
                        <a:spcBef>
                          <a:spcPts val="0"/>
                        </a:spcBef>
                        <a:spcAft>
                          <a:spcPts val="0"/>
                        </a:spcAft>
                        <a:buNone/>
                      </a:pPr>
                      <a:r>
                        <a:rPr lang="en-US" sz="1100" dirty="0">
                          <a:latin typeface="Quattrocento Sans"/>
                          <a:ea typeface="Quattrocento Sans"/>
                          <a:cs typeface="Quattrocento Sans"/>
                          <a:sym typeface="Quattrocento Sans"/>
                        </a:rPr>
                        <a:t>44</a:t>
                      </a:r>
                      <a:endParaRPr sz="1100" dirty="0">
                        <a:latin typeface="Quattrocento Sans"/>
                        <a:ea typeface="Quattrocento Sans"/>
                        <a:cs typeface="Quattrocento Sans"/>
                        <a:sym typeface="Quattrocento Sans"/>
                      </a:endParaRPr>
                    </a:p>
                  </a:txBody>
                  <a:tcPr marL="91425" marR="91425" marT="68575" marB="68575" anchor="ctr">
                    <a:lnL w="9525" cap="flat" cmpd="sng" algn="ctr">
                      <a:solidFill>
                        <a:srgbClr val="D9D9D9"/>
                      </a:solidFill>
                      <a:prstDash val="solid"/>
                      <a:round/>
                      <a:headEnd type="none" w="sm" len="sm"/>
                      <a:tailEnd type="none" w="sm" len="sm"/>
                    </a:lnL>
                    <a:lnR w="9525" cap="flat" cmpd="sng" algn="ctr">
                      <a:solidFill>
                        <a:srgbClr val="D9D9D9"/>
                      </a:solidFill>
                      <a:prstDash val="solid"/>
                      <a:round/>
                      <a:headEnd type="none" w="sm" len="sm"/>
                      <a:tailEnd type="none" w="sm" len="sm"/>
                    </a:lnR>
                    <a:lnT w="9525" cap="flat" cmpd="sng" algn="ctr">
                      <a:solidFill>
                        <a:srgbClr val="D9D9D9"/>
                      </a:solidFill>
                      <a:prstDash val="solid"/>
                      <a:round/>
                      <a:headEnd type="none" w="sm" len="sm"/>
                      <a:tailEnd type="none" w="sm" len="sm"/>
                    </a:lnT>
                    <a:lnB w="9525" cap="flat" cmpd="sng" algn="ctr">
                      <a:solidFill>
                        <a:srgbClr val="D9D9D9"/>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69" name="Google Shape;269;p2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2" name="Rectangle 1">
            <a:extLst>
              <a:ext uri="{FF2B5EF4-FFF2-40B4-BE49-F238E27FC236}">
                <a16:creationId xmlns:a16="http://schemas.microsoft.com/office/drawing/2014/main" id="{B1DA1AA6-BF65-41CD-8543-624410762083}"/>
              </a:ext>
            </a:extLst>
          </p:cNvPr>
          <p:cNvSpPr/>
          <p:nvPr/>
        </p:nvSpPr>
        <p:spPr>
          <a:xfrm>
            <a:off x="3276554" y="4148728"/>
            <a:ext cx="1996059" cy="246221"/>
          </a:xfrm>
          <a:prstGeom prst="rect">
            <a:avLst/>
          </a:prstGeom>
          <a:solidFill>
            <a:schemeClr val="accent1"/>
          </a:solidFill>
        </p:spPr>
        <p:txBody>
          <a:bodyPr wrap="none">
            <a:spAutoFit/>
          </a:bodyPr>
          <a:lstStyle/>
          <a:p>
            <a:r>
              <a:rPr lang="en-US" sz="1000" i="1" dirty="0">
                <a:solidFill>
                  <a:schemeClr val="bg1"/>
                </a:solidFill>
                <a:latin typeface="Quattrocento Sans"/>
                <a:ea typeface="Quattrocento Sans"/>
                <a:cs typeface="Quattrocento Sans"/>
                <a:sym typeface="Quattrocento Sans"/>
              </a:rPr>
              <a:t>* Semi-industrial mining license </a:t>
            </a:r>
            <a:endParaRPr lang="en-US" sz="1000" i="1" dirty="0">
              <a:solidFill>
                <a:schemeClr val="bg1"/>
              </a:solidFill>
            </a:endParaRPr>
          </a:p>
        </p:txBody>
      </p:sp>
      <p:pic>
        <p:nvPicPr>
          <p:cNvPr id="11" name="Google Shape;102;p14">
            <a:extLst>
              <a:ext uri="{FF2B5EF4-FFF2-40B4-BE49-F238E27FC236}">
                <a16:creationId xmlns:a16="http://schemas.microsoft.com/office/drawing/2014/main" id="{4A3FCB68-275B-4AD0-BDB8-E185EF4E074D}"/>
              </a:ext>
            </a:extLst>
          </p:cNvPr>
          <p:cNvPicPr preferRelativeResize="0"/>
          <p:nvPr/>
        </p:nvPicPr>
        <p:blipFill rotWithShape="1">
          <a:blip r:embed="rId3"/>
          <a:srcRect l="3983" r="49578"/>
          <a:stretch/>
        </p:blipFill>
        <p:spPr>
          <a:xfrm>
            <a:off x="782782" y="934785"/>
            <a:ext cx="478602" cy="43794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6" name="Google Shape;276;p26"/>
          <p:cNvSpPr/>
          <p:nvPr/>
        </p:nvSpPr>
        <p:spPr>
          <a:xfrm>
            <a:off x="4469085" y="4390077"/>
            <a:ext cx="205838" cy="272818"/>
          </a:xfrm>
          <a:custGeom>
            <a:avLst/>
            <a:gdLst/>
            <a:ahLst/>
            <a:cxnLst/>
            <a:rect l="l" t="t" r="r" b="b"/>
            <a:pathLst>
              <a:path w="11983" h="15880" fill="none" extrusionOk="0">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pic>
        <p:nvPicPr>
          <p:cNvPr id="5" name="image40.jpg">
            <a:extLst>
              <a:ext uri="{FF2B5EF4-FFF2-40B4-BE49-F238E27FC236}">
                <a16:creationId xmlns:a16="http://schemas.microsoft.com/office/drawing/2014/main" id="{B6B147FE-8B97-4742-94D7-9F880A4EC2AB}"/>
              </a:ext>
            </a:extLst>
          </p:cNvPr>
          <p:cNvPicPr/>
          <p:nvPr/>
        </p:nvPicPr>
        <p:blipFill>
          <a:blip r:embed="rId3"/>
          <a:srcRect/>
          <a:stretch>
            <a:fillRect/>
          </a:stretch>
        </p:blipFill>
        <p:spPr>
          <a:xfrm>
            <a:off x="1795264" y="192882"/>
            <a:ext cx="5553471" cy="4003896"/>
          </a:xfrm>
          <a:prstGeom prst="rect">
            <a:avLst/>
          </a:prstGeom>
          <a:ln/>
        </p:spPr>
      </p:pic>
    </p:spTree>
    <p:extLst>
      <p:ext uri="{BB962C8B-B14F-4D97-AF65-F5344CB8AC3E}">
        <p14:creationId xmlns:p14="http://schemas.microsoft.com/office/powerpoint/2010/main" val="422734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1381250" y="937125"/>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Brief history of </a:t>
            </a:r>
            <a:r>
              <a:rPr lang="en-US" dirty="0" err="1"/>
              <a:t>Farafina</a:t>
            </a:r>
            <a:endParaRPr dirty="0"/>
          </a:p>
        </p:txBody>
      </p:sp>
      <p:sp>
        <p:nvSpPr>
          <p:cNvPr id="331" name="Google Shape;331;p29"/>
          <p:cNvSpPr txBox="1">
            <a:spLocks noGrp="1"/>
          </p:cNvSpPr>
          <p:nvPr>
            <p:ph type="sldNum" idx="12"/>
          </p:nvPr>
        </p:nvSpPr>
        <p:spPr>
          <a:xfrm>
            <a:off x="8543227" y="4722143"/>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graphicFrame>
        <p:nvGraphicFramePr>
          <p:cNvPr id="2" name="Diagram 1">
            <a:extLst>
              <a:ext uri="{FF2B5EF4-FFF2-40B4-BE49-F238E27FC236}">
                <a16:creationId xmlns:a16="http://schemas.microsoft.com/office/drawing/2014/main" id="{E21848DE-6958-4060-8560-57B5D308E9D8}"/>
              </a:ext>
            </a:extLst>
          </p:cNvPr>
          <p:cNvGraphicFramePr/>
          <p:nvPr>
            <p:extLst>
              <p:ext uri="{D42A27DB-BD31-4B8C-83A1-F6EECF244321}">
                <p14:modId xmlns:p14="http://schemas.microsoft.com/office/powerpoint/2010/main" val="4232910327"/>
              </p:ext>
            </p:extLst>
          </p:nvPr>
        </p:nvGraphicFramePr>
        <p:xfrm>
          <a:off x="1524000" y="-5599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Рисунок 18" descr="Изображение выглядит как человек, внешний, земля, мужчина&#10;&#10;Описание создано с очень высокой степенью достоверности">
            <a:extLst>
              <a:ext uri="{FF2B5EF4-FFF2-40B4-BE49-F238E27FC236}">
                <a16:creationId xmlns:a16="http://schemas.microsoft.com/office/drawing/2014/main" id="{C560104B-23BA-4CF1-901C-7FBD3F653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2360" y="2571750"/>
            <a:ext cx="1665017" cy="2220022"/>
          </a:xfrm>
          <a:prstGeom prst="rect">
            <a:avLst/>
          </a:prstGeom>
        </p:spPr>
      </p:pic>
      <p:pic>
        <p:nvPicPr>
          <p:cNvPr id="22" name="Рисунок 20" descr="Изображение выглядит как внешний, земля, небо, транспорт&#10;&#10;Описание создано с очень высокой степенью достоверности">
            <a:extLst>
              <a:ext uri="{FF2B5EF4-FFF2-40B4-BE49-F238E27FC236}">
                <a16:creationId xmlns:a16="http://schemas.microsoft.com/office/drawing/2014/main" id="{30272D23-F4D7-462F-B338-1C749F21B2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5635" y="2564823"/>
            <a:ext cx="1485524" cy="2220022"/>
          </a:xfrm>
          <a:prstGeom prst="rect">
            <a:avLst/>
          </a:prstGeom>
        </p:spPr>
      </p:pic>
      <p:pic>
        <p:nvPicPr>
          <p:cNvPr id="4" name="Picture 3" descr="A group of people in a cage&#10;&#10;Description automatically generated">
            <a:extLst>
              <a:ext uri="{FF2B5EF4-FFF2-40B4-BE49-F238E27FC236}">
                <a16:creationId xmlns:a16="http://schemas.microsoft.com/office/drawing/2014/main" id="{A46EB550-FB2F-40B6-8EA6-CB4043CF41D3}"/>
              </a:ext>
            </a:extLst>
          </p:cNvPr>
          <p:cNvPicPr>
            <a:picLocks noChangeAspect="1"/>
          </p:cNvPicPr>
          <p:nvPr/>
        </p:nvPicPr>
        <p:blipFill>
          <a:blip r:embed="rId10"/>
          <a:stretch>
            <a:fillRect/>
          </a:stretch>
        </p:blipFill>
        <p:spPr>
          <a:xfrm>
            <a:off x="5599653" y="2547840"/>
            <a:ext cx="1673983" cy="2231977"/>
          </a:xfrm>
          <a:prstGeom prst="rect">
            <a:avLst/>
          </a:prstGeom>
        </p:spPr>
      </p:pic>
      <p:pic>
        <p:nvPicPr>
          <p:cNvPr id="26" name="Google Shape;102;p14">
            <a:extLst>
              <a:ext uri="{FF2B5EF4-FFF2-40B4-BE49-F238E27FC236}">
                <a16:creationId xmlns:a16="http://schemas.microsoft.com/office/drawing/2014/main" id="{E72D3C7F-5950-4354-A6BB-B0DD8CBFE03E}"/>
              </a:ext>
            </a:extLst>
          </p:cNvPr>
          <p:cNvPicPr preferRelativeResize="0"/>
          <p:nvPr/>
        </p:nvPicPr>
        <p:blipFill rotWithShape="1">
          <a:blip r:embed="rId11"/>
          <a:srcRect l="3983" r="49578"/>
          <a:stretch/>
        </p:blipFill>
        <p:spPr>
          <a:xfrm>
            <a:off x="782782" y="934785"/>
            <a:ext cx="478602" cy="437940"/>
          </a:xfrm>
          <a:prstGeom prst="ellipse">
            <a:avLst/>
          </a:prstGeom>
          <a:noFill/>
          <a:ln>
            <a:noFill/>
          </a:ln>
        </p:spPr>
      </p:pic>
    </p:spTree>
  </p:cSld>
  <p:clrMapOvr>
    <a:masterClrMapping/>
  </p:clrMapOvr>
</p:sld>
</file>

<file path=ppt/theme/theme1.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2584</TotalTime>
  <Words>1046</Words>
  <Application>Microsoft Office PowerPoint</Application>
  <PresentationFormat>On-screen Show (16:9)</PresentationFormat>
  <Paragraphs>217</Paragraphs>
  <Slides>29</Slides>
  <Notes>29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Lora</vt:lpstr>
      <vt:lpstr>Times New Roman</vt:lpstr>
      <vt:lpstr>Calibri</vt:lpstr>
      <vt:lpstr>Arial</vt:lpstr>
      <vt:lpstr>Quattrocento Sans</vt:lpstr>
      <vt:lpstr>Viola template</vt:lpstr>
      <vt:lpstr>PowerPoint Presentation</vt:lpstr>
      <vt:lpstr>Disclaimer</vt:lpstr>
      <vt:lpstr> Farafina Gold Group owns five exploration and mining licenses in the  Republic of Guinea Consolidated recoverable resources are estimated at 2 million ounces of gold</vt:lpstr>
      <vt:lpstr>PowerPoint Presentation</vt:lpstr>
      <vt:lpstr>Farafina Gold Group highlights</vt:lpstr>
      <vt:lpstr>Mineral resources</vt:lpstr>
      <vt:lpstr>Group companies and licenses</vt:lpstr>
      <vt:lpstr>PowerPoint Presentation</vt:lpstr>
      <vt:lpstr>Brief history of Farafina</vt:lpstr>
      <vt:lpstr>Farafina is actively integrating high technologies with deep local knowledge</vt:lpstr>
      <vt:lpstr>Sustainable competitive advantage</vt:lpstr>
      <vt:lpstr>PowerPoint Presentation</vt:lpstr>
      <vt:lpstr>Geology</vt:lpstr>
      <vt:lpstr>PowerPoint Presentation</vt:lpstr>
      <vt:lpstr>Farafina estimated gold resources</vt:lpstr>
      <vt:lpstr>PowerPoint Presentation</vt:lpstr>
      <vt:lpstr>FGG represents one of the most dynamic investment opportunities in Western Africa</vt:lpstr>
      <vt:lpstr>PowerPoint Presentation</vt:lpstr>
      <vt:lpstr>Return on investment model</vt:lpstr>
      <vt:lpstr>PowerPoint Presentation</vt:lpstr>
      <vt:lpstr>Implementation timeline </vt:lpstr>
      <vt:lpstr>2019 – start of shaft production</vt:lpstr>
      <vt:lpstr>Our team is our most valuable asset</vt:lpstr>
      <vt:lpstr>Building a community together</vt:lpstr>
      <vt:lpstr>Extraction of gold from ore</vt:lpstr>
      <vt:lpstr>Descending into the first underground shaft in Guinea</vt:lpstr>
      <vt:lpstr>Real-time modeling</vt:lpstr>
      <vt:lpstr>Welcome to Farafina Village</vt:lpstr>
      <vt:lpstr>THANK YOU FOR YOUR ATTENTION! info@farafina.biz www.farafina.biz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Eugene S Gourevitch</cp:lastModifiedBy>
  <cp:revision>26</cp:revision>
  <dcterms:modified xsi:type="dcterms:W3CDTF">2019-10-17T23:43:23Z</dcterms:modified>
</cp:coreProperties>
</file>